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68" r:id="rId5"/>
    <p:sldId id="269" r:id="rId6"/>
    <p:sldId id="270" r:id="rId7"/>
    <p:sldId id="27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0260D9-6A17-48AF-AA9F-9D4B7CAF81BE}" v="1726" dt="2019-04-14T15:10:46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7547C-132C-494D-8D0C-B94B3CE39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ACE67-CFD0-4384-8A97-FF5FAFE5C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B4815-C8C0-4338-AEFF-B72A4323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85701-8B62-44DF-B70B-A7F84052E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E38FE-F668-40A0-B846-6CB1B18FF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17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5330-82AF-4DF8-89CA-22B477149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CBF54-F296-4A4A-A2DD-2FB3ED7E8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CAF1D-1465-4AA0-AE6C-727BF469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B84C8-31F6-4163-B6CE-16743E3FD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6B981-CE87-47D7-8DC9-FA8D35C8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2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57735B-8AB8-417F-BC0E-8FFA3B4510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CA7D27-9D7C-48A5-B531-F95CD1C0C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DD7CA-9E76-427C-A75C-0342E8AC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5605B-7BB7-4CA3-BB07-58688CD83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E14A2-1C28-4F38-AB26-2C84C0BFA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74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118EF-8026-4CE3-B695-55B52A37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7C672-4A31-433D-8AAA-43893FEEC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B42F0-2DE4-4687-80C3-917613D0F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2B627-3124-43A5-A97E-04E69FF6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E6502-831E-4C99-8C5B-731F9E48B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98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755BB-EF4F-497F-A559-C7FE880C6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152E3-6303-4C91-BEA6-A930DB0F5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47D61-7CA0-475E-BB1A-90D3E830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68AE1-F0D5-4A89-B891-FD505BF8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12B4B-31E0-4958-8AE3-D6E0FFAA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76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28658-62A6-4222-B867-25C669DB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6A7BF-FCC5-4FB0-AC6C-EEFA999CF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50FE1-D399-407E-B31E-C6174305B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11102-5521-4171-9438-14A9942A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22306-3143-4F48-8FD2-91248812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8EDD4-BB56-4B1B-B3BB-D534B973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34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1E9A4-B580-455F-AB31-A8AECDC15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5F719-2F85-4450-A2EA-D25FD54BF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88AA9-7F0A-4D8D-A71B-9F4393680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F2B10-73DD-4C0E-9BEA-E8F9E419F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FAB0FF-5CAD-427E-852F-166826A24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929F2E-5D52-4DDD-922F-780B84AD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9783B-8666-4A94-9771-E276049D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4ABB70-41C1-4026-AAFA-3D70CBBD4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4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8BC59-06F6-4347-93B8-CDC92C40A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5CF5CB-C02E-4DE6-B809-AF8AEC3B4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F0998B-BB91-46DC-8462-97D4048B2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2B94D-A4FB-4261-B98C-1C4CA672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04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86D166-F7DD-466E-B890-7DE0BA760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7F1B6-0634-4230-9B6C-7B5C6E38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8F54-D6C4-4ACF-B257-211F0DA0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6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BF11-F518-4789-84CB-5A2590F71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A617D-E67F-4C1F-8985-9A83E2FAA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97C9D-744B-4011-9AD1-A323549C6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D651F-8A81-4396-ADAB-B5C97C12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822DD-8710-4EF8-806C-70C3692F2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DECC7-8DF5-4E6B-B0F5-7D943178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28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A9E98-3E1E-4C3A-B434-B18780C7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70D52F-26F2-433E-949A-876350894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044CE-800C-41D0-BA27-799595150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29581-9481-45B9-9703-7F18228CD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69485-77BD-4F66-8AC1-DE75D8A2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20AD4-511B-4478-AC20-C1F7E2D2C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4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BC2147-882E-4FA5-9B45-786CE218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DB316-5762-4414-B8F3-A1AEF14C0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6D9F0-CF64-4011-9C11-57149513C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16119-E1C5-4361-AA5A-69BA1A2CB80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34E78-3FAC-4530-B2F1-8DE43DE08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5B2C8-C4ED-4F5F-8C4A-B2E402AB85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A38B8-DB06-49D0-9E74-3284DE278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9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B9E80-721A-4ADA-8369-F8501FAA8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46782" y="550479"/>
            <a:ext cx="4036111" cy="1833126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l"/>
            <a:r>
              <a:rPr lang="en-GB" sz="4400" b="1" spc="-130" dirty="0">
                <a:latin typeface="+mn-lt"/>
                <a:cs typeface="Arial" pitchFamily="34" charset="0"/>
              </a:rPr>
              <a:t>Laurie Bell</a:t>
            </a:r>
            <a:br>
              <a:rPr lang="en-GB" sz="4400" b="1" spc="-130" dirty="0">
                <a:latin typeface="+mn-lt"/>
                <a:cs typeface="Arial" pitchFamily="34" charset="0"/>
              </a:rPr>
            </a:br>
            <a:r>
              <a:rPr lang="en-GB" sz="3600" dirty="0"/>
              <a:t>CEO, The Cheltenham Trust</a:t>
            </a:r>
            <a:endParaRPr lang="en-GB" sz="36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D08C0-0BEA-47D4-92D5-9FAFAF812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46781" y="2990036"/>
            <a:ext cx="4089189" cy="2492863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l"/>
            <a:endParaRPr lang="en-GB" sz="2000" dirty="0"/>
          </a:p>
          <a:p>
            <a:pPr algn="l"/>
            <a:r>
              <a:rPr lang="en-GB" sz="3600" dirty="0"/>
              <a:t>Now is the time to</a:t>
            </a:r>
          </a:p>
          <a:p>
            <a:pPr algn="l"/>
            <a:r>
              <a:rPr lang="en-GB" sz="3600" dirty="0"/>
              <a:t>remobilise, recover and re-build</a:t>
            </a:r>
          </a:p>
        </p:txBody>
      </p:sp>
      <p:sp>
        <p:nvSpPr>
          <p:cNvPr id="37" name="Rectangle 13">
            <a:extLst>
              <a:ext uri="{FF2B5EF4-FFF2-40B4-BE49-F238E27FC236}">
                <a16:creationId xmlns:a16="http://schemas.microsoft.com/office/drawing/2014/main" id="{F8B04874-A529-4BBC-B665-99A7D1758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6782" y="-1"/>
            <a:ext cx="4245218" cy="536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725886"/>
            <a:ext cx="12192000" cy="11321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381" y="5807311"/>
            <a:ext cx="967590" cy="96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580" y="566431"/>
            <a:ext cx="2827541" cy="2529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1075" y="599547"/>
            <a:ext cx="3207308" cy="249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1" y="3212937"/>
            <a:ext cx="2600324" cy="21462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135" y="3212937"/>
            <a:ext cx="3056248" cy="212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63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978A6-164D-41BF-B364-08B37B4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6" y="393405"/>
            <a:ext cx="4523667" cy="5821126"/>
          </a:xfrm>
        </p:spPr>
        <p:txBody>
          <a:bodyPr>
            <a:normAutofit/>
          </a:bodyPr>
          <a:lstStyle/>
          <a:p>
            <a: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Facing the </a:t>
            </a:r>
            <a:b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ultimate leadership test – crisis into recovery</a:t>
            </a:r>
            <a:b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b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sz="2800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Former Director of Communities and Communications at </a:t>
            </a:r>
            <a:br>
              <a:rPr lang="en-GB" sz="2800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sz="2800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Wiltshire Council -</a:t>
            </a:r>
            <a:br>
              <a:rPr lang="en-GB" sz="2800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sz="2800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Laurie was the lead for communications and marketing following the nerve agent attacks in Salisbury in 2018.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6031-31D5-479A-9DB8-CFEB9E54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249382"/>
            <a:ext cx="7204364" cy="46531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Salisbury hit headlines across the world on 5 March 2018: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Public confidence and the local economy collapsed with immediate effect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Tourists and locals avoided the city and, 3 months later, neighbouring town of Amesbury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Strong and clear leadership was essential at local and national level 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Intense pressure, fast moving, highly sensitive and political environment 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Unprecedented situation  and a huge challenge for even the strongest and most experienced leader 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783" y="4773196"/>
            <a:ext cx="2302976" cy="172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media.npr.org/assets/img/2018/03/12/gettyimages-930501062_wide-62b432422f30748d6253b26a2362b5e563c287d8.jpg?s=14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700" y="4773196"/>
            <a:ext cx="2554116" cy="172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See the source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598" y="4783459"/>
            <a:ext cx="2095275" cy="170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98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978A6-164D-41BF-B364-08B37B4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6" y="393405"/>
            <a:ext cx="4523667" cy="4579287"/>
          </a:xfrm>
        </p:spPr>
        <p:txBody>
          <a:bodyPr>
            <a:normAutofit/>
          </a:bodyPr>
          <a:lstStyle/>
          <a:p>
            <a: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Facing another leadership test…</a:t>
            </a:r>
            <a:b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sooner than I expected!</a:t>
            </a:r>
            <a:b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b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sz="3600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Impact on </a:t>
            </a:r>
            <a:br>
              <a:rPr lang="en-GB" sz="3600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sz="3600" spc="-130" dirty="0">
                <a:solidFill>
                  <a:schemeClr val="bg1"/>
                </a:solidFill>
                <a:latin typeface="+mn-lt"/>
                <a:cs typeface="Arial" pitchFamily="34" charset="0"/>
              </a:rPr>
              <a:t>The Cheltenham Trust</a:t>
            </a:r>
            <a:br>
              <a:rPr lang="en-GB" b="1" spc="-13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endParaRPr lang="en-GB" sz="2800" spc="-13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6031-31D5-479A-9DB8-CFEB9E54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249382"/>
            <a:ext cx="7204364" cy="6418546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All venues closed on 17 March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Entirely reliant on income from shows, hires, catering, memberships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Cash flow impacted immediately – no reserves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Within days – furloughed 100 staff (+120 casual staff)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Realigned core team to provide a community food hub delivering meals and food parcels to most vulnerable:</a:t>
            </a:r>
          </a:p>
          <a:p>
            <a:pPr lvl="1"/>
            <a:r>
              <a:rPr lang="en-GB" sz="2200" dirty="0">
                <a:solidFill>
                  <a:schemeClr val="bg2">
                    <a:lumMod val="25000"/>
                  </a:schemeClr>
                </a:solidFill>
              </a:rPr>
              <a:t>More than 600 food parcels</a:t>
            </a:r>
          </a:p>
          <a:p>
            <a:pPr lvl="1"/>
            <a:r>
              <a:rPr lang="en-GB" sz="2200" dirty="0">
                <a:solidFill>
                  <a:schemeClr val="bg2">
                    <a:lumMod val="25000"/>
                  </a:schemeClr>
                </a:solidFill>
              </a:rPr>
              <a:t>Almost 600 meals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Retained business critical team - focus on customer contact, engagement and communication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Rescheduling shows and hires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Running campaigns and initiatives - #</a:t>
            </a:r>
            <a:r>
              <a:rPr lang="en-GB" sz="2400" dirty="0" err="1">
                <a:solidFill>
                  <a:schemeClr val="bg2">
                    <a:lumMod val="25000"/>
                  </a:schemeClr>
                </a:solidFill>
              </a:rPr>
              <a:t>let’smeetagain</a:t>
            </a: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 bunting project, #humankind, #</a:t>
            </a:r>
            <a:r>
              <a:rPr lang="en-GB" sz="2400" dirty="0" err="1">
                <a:solidFill>
                  <a:schemeClr val="bg2">
                    <a:lumMod val="25000"/>
                  </a:schemeClr>
                </a:solidFill>
              </a:rPr>
              <a:t>stayfitcheltenham</a:t>
            </a:r>
            <a:endParaRPr lang="en-GB" sz="2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Virtual exhibitions – Sisterhood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8997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978A6-164D-41BF-B364-08B37B4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6" y="393405"/>
            <a:ext cx="4523667" cy="4055305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FFFFFF"/>
                </a:solidFill>
              </a:rPr>
              <a:t>What did I learn about leadership through this experience,</a:t>
            </a:r>
            <a:br>
              <a:rPr lang="en-GB" sz="3200" b="1" dirty="0">
                <a:solidFill>
                  <a:srgbClr val="FFFFFF"/>
                </a:solidFill>
              </a:rPr>
            </a:br>
            <a:r>
              <a:rPr lang="en-GB" sz="3200" b="1" dirty="0">
                <a:solidFill>
                  <a:srgbClr val="FFFFFF"/>
                </a:solidFill>
              </a:rPr>
              <a:t>and how has this learning transferred in the current pandemic?</a:t>
            </a:r>
            <a:endParaRPr lang="en-GB" sz="3200" spc="-13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6031-31D5-479A-9DB8-CFEB9E54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164387"/>
            <a:ext cx="7204364" cy="6462444"/>
          </a:xfrm>
        </p:spPr>
        <p:txBody>
          <a:bodyPr>
            <a:normAutofit fontScale="92500"/>
          </a:bodyPr>
          <a:lstStyle/>
          <a:p>
            <a:pPr lvl="0"/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Maintaining clear and focused leadership throughout is critical – now is the time to embed confidence and positivity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Set out your ethos as an organisation – how do you want to be seen throughout the crisis and recovery?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Vital to maintain your relationship with all stakeholders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Think strategically – always - even when you're in the thick of operational actions </a:t>
            </a:r>
          </a:p>
          <a:p>
            <a:pPr lvl="0"/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Look ahead -  vision and direction – and plan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Recognise opportunities – be agile and move at pace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Monitor public and employee sentiment and respond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Always respond – never react</a:t>
            </a:r>
          </a:p>
          <a:p>
            <a:pPr lvl="0"/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Communicate, communicate, communicate</a:t>
            </a:r>
          </a:p>
          <a:p>
            <a:pPr lvl="0"/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Tackle challenges head on  </a:t>
            </a:r>
          </a:p>
          <a:p>
            <a:pPr lvl="0"/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Manage resilience and endurance</a:t>
            </a:r>
          </a:p>
          <a:p>
            <a:pPr lvl="0"/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You are the role model…</a:t>
            </a:r>
          </a:p>
          <a:p>
            <a:pPr lvl="0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6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978A6-164D-41BF-B364-08B37B4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6" y="348673"/>
            <a:ext cx="4523667" cy="48768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Making the shift towards remobilise, recover and rebuild</a:t>
            </a:r>
            <a:br>
              <a:rPr lang="en-GB" b="1" dirty="0">
                <a:solidFill>
                  <a:srgbClr val="FFFFFF"/>
                </a:solidFill>
              </a:rPr>
            </a:br>
            <a:br>
              <a:rPr lang="en-GB" b="1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</a:rPr>
              <a:t>The ability to vision, plan, focus and deliver</a:t>
            </a:r>
            <a:br>
              <a:rPr lang="en-GB" sz="3600" dirty="0">
                <a:solidFill>
                  <a:srgbClr val="FFFFFF"/>
                </a:solidFill>
              </a:rPr>
            </a:br>
            <a:br>
              <a:rPr lang="en-GB" b="1" dirty="0">
                <a:solidFill>
                  <a:srgbClr val="FFFFFF"/>
                </a:solidFill>
              </a:rPr>
            </a:br>
            <a:endParaRPr lang="en-GB" spc="-13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6031-31D5-479A-9DB8-CFEB9E54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249381"/>
            <a:ext cx="7204364" cy="6608619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Be visionary - always see the art of the possible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Know the reality - what can change and improve 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Don’t assume BAU is good enough – now’s the time to rebuild something better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Review your learning throughout the crisis – use this!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Develop a plan based on:</a:t>
            </a:r>
          </a:p>
          <a:p>
            <a:pPr lvl="1"/>
            <a:r>
              <a:rPr lang="en-GB" sz="2200" dirty="0">
                <a:solidFill>
                  <a:schemeClr val="bg2">
                    <a:lumMod val="25000"/>
                  </a:schemeClr>
                </a:solidFill>
              </a:rPr>
              <a:t>The facts (knowns and guidance) </a:t>
            </a:r>
          </a:p>
          <a:p>
            <a:pPr lvl="1"/>
            <a:r>
              <a:rPr lang="en-GB" sz="2200" dirty="0">
                <a:solidFill>
                  <a:schemeClr val="bg2">
                    <a:lumMod val="25000"/>
                  </a:schemeClr>
                </a:solidFill>
              </a:rPr>
              <a:t>Feedback (sentiment and confidence) </a:t>
            </a:r>
          </a:p>
          <a:p>
            <a:pPr lvl="1"/>
            <a:r>
              <a:rPr lang="en-GB" sz="2200" dirty="0">
                <a:solidFill>
                  <a:schemeClr val="bg2">
                    <a:lumMod val="25000"/>
                  </a:schemeClr>
                </a:solidFill>
              </a:rPr>
              <a:t>Your learning</a:t>
            </a:r>
          </a:p>
          <a:p>
            <a:pPr lvl="0"/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Question the culture for your organisation as part of recovery and rebuilding – the how you will do things going forward?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Look at your stars – who shone in the crisis?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Leadership is about people and communities and collectively what can be achieved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Working in isolation is a high risk strategy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Recovery will take time – adopt a phased and planned  approach </a:t>
            </a:r>
          </a:p>
          <a:p>
            <a:endParaRPr lang="en-GB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06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978A6-164D-41BF-B364-08B37B4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6" y="22083"/>
            <a:ext cx="4523667" cy="48768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Leadership is about people and communities</a:t>
            </a:r>
            <a:br>
              <a:rPr lang="en-GB" b="1" dirty="0">
                <a:solidFill>
                  <a:srgbClr val="FFFFFF"/>
                </a:solidFill>
              </a:rPr>
            </a:br>
            <a:br>
              <a:rPr lang="en-GB" b="1" dirty="0">
                <a:solidFill>
                  <a:srgbClr val="FFFFFF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and resilience…</a:t>
            </a:r>
            <a:endParaRPr lang="en-GB" spc="-13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6031-31D5-479A-9DB8-CFEB9E54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249382"/>
            <a:ext cx="7204364" cy="5948218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You have a powerful role in rebuilding confidence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Establish your vision and plan – the next 12 -</a:t>
            </a:r>
            <a:r>
              <a:rPr lang="en-GB" sz="2400">
                <a:solidFill>
                  <a:schemeClr val="bg2">
                    <a:lumMod val="25000"/>
                  </a:schemeClr>
                </a:solidFill>
              </a:rPr>
              <a:t>24 Months </a:t>
            </a: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will be rebuilding and recovering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Review and revise your plan, as needs to be agile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Your success will be based on your relationships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Communicate, engage, involve and partner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Harness energy, ideas and creativity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Be agile – new ways of working and new opportunities will emerge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There will be a new normal – what’s yours?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Stay positive and focused and, </a:t>
            </a:r>
          </a:p>
          <a:p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Be the role model</a:t>
            </a:r>
          </a:p>
        </p:txBody>
      </p:sp>
    </p:spTree>
    <p:extLst>
      <p:ext uri="{BB962C8B-B14F-4D97-AF65-F5344CB8AC3E}">
        <p14:creationId xmlns:p14="http://schemas.microsoft.com/office/powerpoint/2010/main" val="369616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978A6-164D-41BF-B364-08B37B4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6" y="22083"/>
            <a:ext cx="4523667" cy="48768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Key questions…</a:t>
            </a:r>
            <a:endParaRPr lang="en-GB" spc="-13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6031-31D5-479A-9DB8-CFEB9E54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249382"/>
            <a:ext cx="7204364" cy="594821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What’s your vision for the next 12 -24 years?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What’s your plan focused on and what’s your phased approach?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What’s your success measures?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How is your success reliant on others?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What’s your strategy for communication and engagement?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What’s your new normal?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How are you role modelling leadership with your people and community?</a:t>
            </a:r>
          </a:p>
        </p:txBody>
      </p:sp>
    </p:spTree>
    <p:extLst>
      <p:ext uri="{BB962C8B-B14F-4D97-AF65-F5344CB8AC3E}">
        <p14:creationId xmlns:p14="http://schemas.microsoft.com/office/powerpoint/2010/main" val="2303218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11">
            <a:extLst>
              <a:ext uri="{FF2B5EF4-FFF2-40B4-BE49-F238E27FC236}">
                <a16:creationId xmlns:a16="http://schemas.microsoft.com/office/drawing/2014/main" id="{5D043789-C366-46AC-B38E-C8FB008CA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B9E80-721A-4ADA-8369-F8501FAA8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9445" y="1101019"/>
            <a:ext cx="4996488" cy="3666918"/>
          </a:xfrm>
          <a:noFill/>
          <a:ln w="19050">
            <a:noFill/>
            <a:prstDash val="dash"/>
          </a:ln>
        </p:spPr>
        <p:txBody>
          <a:bodyPr>
            <a:normAutofit fontScale="90000"/>
          </a:bodyPr>
          <a:lstStyle/>
          <a:p>
            <a:r>
              <a:rPr lang="en-GB" sz="4400" b="1" spc="-130" dirty="0">
                <a:latin typeface="+mn-lt"/>
                <a:cs typeface="Arial" pitchFamily="34" charset="0"/>
              </a:rPr>
              <a:t>Laurie Bell</a:t>
            </a:r>
            <a:br>
              <a:rPr lang="en-GB" sz="4400" b="1" spc="-130" dirty="0">
                <a:latin typeface="+mn-lt"/>
                <a:cs typeface="Arial" pitchFamily="34" charset="0"/>
              </a:rPr>
            </a:br>
            <a:br>
              <a:rPr lang="en-GB" sz="4400" b="1" spc="-130" dirty="0">
                <a:latin typeface="+mn-lt"/>
                <a:cs typeface="Arial" pitchFamily="34" charset="0"/>
              </a:rPr>
            </a:br>
            <a:r>
              <a:rPr lang="en-GB" sz="2700" b="1" dirty="0"/>
              <a:t>CEO</a:t>
            </a:r>
            <a:br>
              <a:rPr lang="en-GB" sz="2700" dirty="0"/>
            </a:br>
            <a:r>
              <a:rPr lang="en-GB" sz="2700" dirty="0"/>
              <a:t>The Cheltenham Trust </a:t>
            </a:r>
            <a:br>
              <a:rPr lang="en-GB" sz="2700" dirty="0"/>
            </a:br>
            <a:r>
              <a:rPr lang="en-GB" sz="2700" dirty="0"/>
              <a:t>The Wilson, Clarence Street Cheltenham GL50 3JT</a:t>
            </a:r>
            <a:br>
              <a:rPr lang="en-GB" sz="2700" dirty="0"/>
            </a:br>
            <a:r>
              <a:rPr lang="en-GB" sz="2700" dirty="0"/>
              <a:t> </a:t>
            </a:r>
            <a:br>
              <a:rPr lang="en-GB" sz="2700" dirty="0"/>
            </a:br>
            <a:r>
              <a:rPr lang="en-GB" sz="2200" dirty="0"/>
              <a:t>email: laurie.bell@cheltenhamtrust.org.uk</a:t>
            </a:r>
            <a:br>
              <a:rPr lang="en-GB" sz="2200" dirty="0"/>
            </a:br>
            <a:r>
              <a:rPr lang="en-GB" sz="2700" dirty="0"/>
              <a:t>Mobile 07733 307417</a:t>
            </a:r>
            <a:br>
              <a:rPr lang="en-GB" sz="2000" dirty="0"/>
            </a:br>
            <a:endParaRPr lang="en-GB" sz="20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D08C0-0BEA-47D4-92D5-9FAFAF812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46782" y="4467828"/>
            <a:ext cx="3870970" cy="1710550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l"/>
            <a:endParaRPr lang="en-GB" sz="2000" dirty="0"/>
          </a:p>
          <a:p>
            <a:pPr algn="l"/>
            <a:endParaRPr lang="en-GB" sz="2000" dirty="0"/>
          </a:p>
        </p:txBody>
      </p:sp>
      <p:sp>
        <p:nvSpPr>
          <p:cNvPr id="37" name="Rectangle 13">
            <a:extLst>
              <a:ext uri="{FF2B5EF4-FFF2-40B4-BE49-F238E27FC236}">
                <a16:creationId xmlns:a16="http://schemas.microsoft.com/office/drawing/2014/main" id="{F8B04874-A529-4BBC-B665-99A7D1758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6782" y="-1"/>
            <a:ext cx="4245218" cy="536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08045"/>
            <a:ext cx="12204700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883" y="1175656"/>
            <a:ext cx="2373085" cy="355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3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734</Words>
  <Application>Microsoft Office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Laurie Bell CEO, The Cheltenham Trust</vt:lpstr>
      <vt:lpstr>Facing the  ultimate leadership test – crisis into recovery  Former Director of Communities and Communications at  Wiltshire Council - Laurie was the lead for communications and marketing following the nerve agent attacks in Salisbury in 2018. </vt:lpstr>
      <vt:lpstr>Facing another leadership test… sooner than I expected!  Impact on  The Cheltenham Trust </vt:lpstr>
      <vt:lpstr>What did I learn about leadership through this experience, and how has this learning transferred in the current pandemic?</vt:lpstr>
      <vt:lpstr>Making the shift towards remobilise, recover and rebuild  The ability to vision, plan, focus and deliver  </vt:lpstr>
      <vt:lpstr>Leadership is about people and communities  and resilience…</vt:lpstr>
      <vt:lpstr>Key questions…</vt:lpstr>
      <vt:lpstr>Laurie Bell  CEO The Cheltenham Trust  The Wilson, Clarence Street Cheltenham GL50 3JT   email: laurie.bell@cheltenhamtrust.org.uk Mobile 07733 307417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Laurie Bell  Communication Lead  Salisbury Recovery</dc:title>
  <dc:creator>Laurie Bell</dc:creator>
  <cp:lastModifiedBy>Angela Edwards</cp:lastModifiedBy>
  <cp:revision>54</cp:revision>
  <dcterms:created xsi:type="dcterms:W3CDTF">2019-04-14T12:36:58Z</dcterms:created>
  <dcterms:modified xsi:type="dcterms:W3CDTF">2020-05-14T20:54:12Z</dcterms:modified>
</cp:coreProperties>
</file>