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644" r:id="rId2"/>
    <p:sldId id="574" r:id="rId3"/>
    <p:sldId id="669" r:id="rId4"/>
    <p:sldId id="633" r:id="rId5"/>
    <p:sldId id="651" r:id="rId6"/>
    <p:sldId id="630" r:id="rId7"/>
    <p:sldId id="661" r:id="rId8"/>
    <p:sldId id="670" r:id="rId9"/>
    <p:sldId id="671" r:id="rId10"/>
    <p:sldId id="653" r:id="rId11"/>
    <p:sldId id="632" r:id="rId12"/>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600E"/>
    <a:srgbClr val="FCD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50" autoAdjust="0"/>
    <p:restoredTop sz="83978" autoAdjust="0"/>
  </p:normalViewPr>
  <p:slideViewPr>
    <p:cSldViewPr snapToGrid="0">
      <p:cViewPr varScale="1">
        <p:scale>
          <a:sx n="46" d="100"/>
          <a:sy n="46" d="100"/>
        </p:scale>
        <p:origin x="1330" y="3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8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4283" cy="498295"/>
          </a:xfrm>
          <a:prstGeom prst="rect">
            <a:avLst/>
          </a:prstGeom>
        </p:spPr>
        <p:txBody>
          <a:bodyPr vert="horz" lIns="91439" tIns="45719" rIns="91439" bIns="45719" rtlCol="0"/>
          <a:lstStyle>
            <a:lvl1pPr algn="l">
              <a:defRPr sz="1200"/>
            </a:lvl1pPr>
          </a:lstStyle>
          <a:p>
            <a:endParaRPr lang="en-GB"/>
          </a:p>
        </p:txBody>
      </p:sp>
      <p:sp>
        <p:nvSpPr>
          <p:cNvPr id="3" name="Date Placeholder 2"/>
          <p:cNvSpPr>
            <a:spLocks noGrp="1"/>
          </p:cNvSpPr>
          <p:nvPr>
            <p:ph type="dt" idx="1"/>
          </p:nvPr>
        </p:nvSpPr>
        <p:spPr>
          <a:xfrm>
            <a:off x="3848647" y="2"/>
            <a:ext cx="2944283" cy="498295"/>
          </a:xfrm>
          <a:prstGeom prst="rect">
            <a:avLst/>
          </a:prstGeom>
        </p:spPr>
        <p:txBody>
          <a:bodyPr vert="horz" lIns="91439" tIns="45719" rIns="91439" bIns="45719" rtlCol="0"/>
          <a:lstStyle>
            <a:lvl1pPr algn="r">
              <a:defRPr sz="1200"/>
            </a:lvl1pPr>
          </a:lstStyle>
          <a:p>
            <a:fld id="{B3378B47-91C9-4541-8692-155F20F61032}" type="datetimeFigureOut">
              <a:rPr lang="en-GB" smtClean="0"/>
              <a:t>23/08/2020</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39" tIns="45719" rIns="91439" bIns="45719" rtlCol="0" anchor="ctr"/>
          <a:lstStyle/>
          <a:p>
            <a:endParaRPr lang="en-GB"/>
          </a:p>
        </p:txBody>
      </p:sp>
      <p:sp>
        <p:nvSpPr>
          <p:cNvPr id="5" name="Notes Placeholder 4"/>
          <p:cNvSpPr>
            <a:spLocks noGrp="1"/>
          </p:cNvSpPr>
          <p:nvPr>
            <p:ph type="body" sz="quarter" idx="3"/>
          </p:nvPr>
        </p:nvSpPr>
        <p:spPr>
          <a:xfrm>
            <a:off x="679450" y="4779488"/>
            <a:ext cx="5435600" cy="3910489"/>
          </a:xfrm>
          <a:prstGeom prst="rect">
            <a:avLst/>
          </a:prstGeom>
        </p:spPr>
        <p:txBody>
          <a:bodyPr vert="horz" lIns="91439" tIns="45719" rIns="91439" bIns="4571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33108"/>
            <a:ext cx="2944283" cy="498294"/>
          </a:xfrm>
          <a:prstGeom prst="rect">
            <a:avLst/>
          </a:prstGeom>
        </p:spPr>
        <p:txBody>
          <a:bodyPr vert="horz" lIns="91439" tIns="45719" rIns="91439" bIns="45719" rtlCol="0" anchor="b"/>
          <a:lstStyle>
            <a:lvl1pPr algn="l">
              <a:defRPr sz="1200"/>
            </a:lvl1pPr>
          </a:lstStyle>
          <a:p>
            <a:endParaRPr lang="en-GB"/>
          </a:p>
        </p:txBody>
      </p:sp>
      <p:sp>
        <p:nvSpPr>
          <p:cNvPr id="7" name="Slide Number Placeholder 6"/>
          <p:cNvSpPr>
            <a:spLocks noGrp="1"/>
          </p:cNvSpPr>
          <p:nvPr>
            <p:ph type="sldNum" sz="quarter" idx="5"/>
          </p:nvPr>
        </p:nvSpPr>
        <p:spPr>
          <a:xfrm>
            <a:off x="3848647" y="9433108"/>
            <a:ext cx="2944283" cy="498294"/>
          </a:xfrm>
          <a:prstGeom prst="rect">
            <a:avLst/>
          </a:prstGeom>
        </p:spPr>
        <p:txBody>
          <a:bodyPr vert="horz" lIns="91439" tIns="45719" rIns="91439" bIns="45719" rtlCol="0" anchor="b"/>
          <a:lstStyle>
            <a:lvl1pPr algn="r">
              <a:defRPr sz="1200"/>
            </a:lvl1pPr>
          </a:lstStyle>
          <a:p>
            <a:fld id="{0B5F6011-3E11-4109-95D5-FADAA9E5915E}" type="slidenum">
              <a:rPr lang="en-GB" smtClean="0"/>
              <a:t>‹#›</a:t>
            </a:fld>
            <a:endParaRPr lang="en-GB"/>
          </a:p>
        </p:txBody>
      </p:sp>
    </p:spTree>
    <p:extLst>
      <p:ext uri="{BB962C8B-B14F-4D97-AF65-F5344CB8AC3E}">
        <p14:creationId xmlns:p14="http://schemas.microsoft.com/office/powerpoint/2010/main" val="3119821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5F6011-3E11-4109-95D5-FADAA9E5915E}" type="slidenum">
              <a:rPr lang="en-GB" smtClean="0"/>
              <a:t>1</a:t>
            </a:fld>
            <a:endParaRPr lang="en-GB"/>
          </a:p>
        </p:txBody>
      </p:sp>
    </p:spTree>
    <p:extLst>
      <p:ext uri="{BB962C8B-B14F-4D97-AF65-F5344CB8AC3E}">
        <p14:creationId xmlns:p14="http://schemas.microsoft.com/office/powerpoint/2010/main" val="261021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pPr defTabSz="914384">
              <a:defRPr/>
            </a:pPr>
            <a:fld id="{0B5F6011-3E11-4109-95D5-FADAA9E5915E}" type="slidenum">
              <a:rPr lang="en-GB">
                <a:solidFill>
                  <a:prstClr val="black"/>
                </a:solidFill>
                <a:latin typeface="Calibri" panose="020F0502020204030204"/>
              </a:rPr>
              <a:pPr defTabSz="914384">
                <a:defRPr/>
              </a:p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1858270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pPr defTabSz="914384">
              <a:defRPr/>
            </a:pPr>
            <a:fld id="{0B5F6011-3E11-4109-95D5-FADAA9E5915E}" type="slidenum">
              <a:rPr lang="en-GB">
                <a:solidFill>
                  <a:prstClr val="black"/>
                </a:solidFill>
                <a:latin typeface="Calibri" panose="020F0502020204030204"/>
              </a:rPr>
              <a:pPr defTabSz="914384">
                <a:defRPr/>
              </a:pPr>
              <a:t>11</a:t>
            </a:fld>
            <a:endParaRPr lang="en-GB">
              <a:solidFill>
                <a:prstClr val="black"/>
              </a:solidFill>
              <a:latin typeface="Calibri" panose="020F0502020204030204"/>
            </a:endParaRPr>
          </a:p>
        </p:txBody>
      </p:sp>
    </p:spTree>
    <p:extLst>
      <p:ext uri="{BB962C8B-B14F-4D97-AF65-F5344CB8AC3E}">
        <p14:creationId xmlns:p14="http://schemas.microsoft.com/office/powerpoint/2010/main" val="2796984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5F6011-3E11-4109-95D5-FADAA9E5915E}" type="slidenum">
              <a:rPr lang="en-GB" smtClean="0"/>
              <a:t>2</a:t>
            </a:fld>
            <a:endParaRPr lang="en-GB"/>
          </a:p>
        </p:txBody>
      </p:sp>
    </p:spTree>
    <p:extLst>
      <p:ext uri="{BB962C8B-B14F-4D97-AF65-F5344CB8AC3E}">
        <p14:creationId xmlns:p14="http://schemas.microsoft.com/office/powerpoint/2010/main" val="24383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Interesting that when we carried out this exercise recently with the team – how many of them cited actions to enhance their best self at work were: running more, drinking more water, eating a better diet, taking a lunch break.</a:t>
            </a:r>
          </a:p>
          <a:p>
            <a:endParaRPr lang="en-GB" dirty="0"/>
          </a:p>
          <a:p>
            <a:r>
              <a:rPr lang="en-GB" dirty="0"/>
              <a:t>Then when pushed, secondly they came up with self leadership to make things happen, planning more effectively in and outside work, being in control, positive language – how few people have a life plan….. This unconscious lack of perceived control can in itself make people feel anxious and not their “best self”. We often make assumptions that people know this stuff </a:t>
            </a:r>
          </a:p>
        </p:txBody>
      </p:sp>
      <p:sp>
        <p:nvSpPr>
          <p:cNvPr id="4" name="Slide Number Placeholder 3"/>
          <p:cNvSpPr>
            <a:spLocks noGrp="1"/>
          </p:cNvSpPr>
          <p:nvPr>
            <p:ph type="sldNum" sz="quarter" idx="5"/>
          </p:nvPr>
        </p:nvSpPr>
        <p:spPr/>
        <p:txBody>
          <a:bodyPr/>
          <a:lstStyle/>
          <a:p>
            <a:fld id="{0B5F6011-3E11-4109-95D5-FADAA9E5915E}" type="slidenum">
              <a:rPr lang="en-GB" smtClean="0"/>
              <a:t>3</a:t>
            </a:fld>
            <a:endParaRPr lang="en-GB"/>
          </a:p>
        </p:txBody>
      </p:sp>
    </p:spTree>
    <p:extLst>
      <p:ext uri="{BB962C8B-B14F-4D97-AF65-F5344CB8AC3E}">
        <p14:creationId xmlns:p14="http://schemas.microsoft.com/office/powerpoint/2010/main" val="3887032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I don’t think this is surprising, high performing teams rely on the ability of the united team to be able to fulfil these characteristics. </a:t>
            </a:r>
          </a:p>
          <a:p>
            <a:endParaRPr lang="en-GB" sz="1100" dirty="0"/>
          </a:p>
          <a:p>
            <a:r>
              <a:rPr lang="en-GB" sz="1100" dirty="0"/>
              <a:t>We’ve talked endlessly about the value of employee engagement and the need for social interaction and the outcomes  that come from individuals being able to  spark of other like minded individuals working for a common goal.</a:t>
            </a:r>
          </a:p>
          <a:p>
            <a:endParaRPr lang="en-GB" sz="1100" dirty="0"/>
          </a:p>
          <a:p>
            <a:r>
              <a:rPr lang="en-GB" sz="1100" dirty="0"/>
              <a:t>Early stats are also indicating that we should be cautious of making generalising around age  and preferences for working from home.</a:t>
            </a:r>
          </a:p>
          <a:p>
            <a:endParaRPr lang="en-GB" sz="1100" dirty="0"/>
          </a:p>
          <a:p>
            <a:r>
              <a:rPr lang="en-GB" sz="1100" dirty="0"/>
              <a:t>We might assume that digitally </a:t>
            </a:r>
            <a:r>
              <a:rPr lang="en-GB" sz="1100" dirty="0" err="1"/>
              <a:t>savy</a:t>
            </a:r>
            <a:r>
              <a:rPr lang="en-GB" sz="1100" dirty="0"/>
              <a:t> millennials like to work form home however, equally they may struggle with work space at home.</a:t>
            </a:r>
          </a:p>
          <a:p>
            <a:endParaRPr lang="en-GB" sz="1100" dirty="0"/>
          </a:p>
          <a:p>
            <a:r>
              <a:rPr lang="en-GB" sz="1100" dirty="0"/>
              <a:t>Under 35 years attach importance to learning from others, informal social interaction and positive affirmations /recognition.</a:t>
            </a:r>
          </a:p>
        </p:txBody>
      </p:sp>
      <p:sp>
        <p:nvSpPr>
          <p:cNvPr id="4" name="Slide Number Placeholder 3"/>
          <p:cNvSpPr>
            <a:spLocks noGrp="1"/>
          </p:cNvSpPr>
          <p:nvPr>
            <p:ph type="sldNum" sz="quarter" idx="5"/>
          </p:nvPr>
        </p:nvSpPr>
        <p:spPr/>
        <p:txBody>
          <a:bodyPr/>
          <a:lstStyle/>
          <a:p>
            <a:fld id="{0B5F6011-3E11-4109-95D5-FADAA9E5915E}" type="slidenum">
              <a:rPr lang="en-GB" smtClean="0"/>
              <a:t>4</a:t>
            </a:fld>
            <a:endParaRPr lang="en-GB"/>
          </a:p>
        </p:txBody>
      </p:sp>
    </p:spTree>
    <p:extLst>
      <p:ext uri="{BB962C8B-B14F-4D97-AF65-F5344CB8AC3E}">
        <p14:creationId xmlns:p14="http://schemas.microsoft.com/office/powerpoint/2010/main" val="4104856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a:p>
            <a:endParaRPr lang="en-GB" sz="1100" dirty="0"/>
          </a:p>
          <a:p>
            <a:endParaRPr lang="en-GB" sz="1100" dirty="0"/>
          </a:p>
        </p:txBody>
      </p:sp>
      <p:sp>
        <p:nvSpPr>
          <p:cNvPr id="4" name="Slide Number Placeholder 3"/>
          <p:cNvSpPr>
            <a:spLocks noGrp="1"/>
          </p:cNvSpPr>
          <p:nvPr>
            <p:ph type="sldNum" sz="quarter" idx="5"/>
          </p:nvPr>
        </p:nvSpPr>
        <p:spPr/>
        <p:txBody>
          <a:bodyPr/>
          <a:lstStyle/>
          <a:p>
            <a:fld id="{0B5F6011-3E11-4109-95D5-FADAA9E5915E}" type="slidenum">
              <a:rPr lang="en-GB" smtClean="0"/>
              <a:t>5</a:t>
            </a:fld>
            <a:endParaRPr lang="en-GB"/>
          </a:p>
        </p:txBody>
      </p:sp>
    </p:spTree>
    <p:extLst>
      <p:ext uri="{BB962C8B-B14F-4D97-AF65-F5344CB8AC3E}">
        <p14:creationId xmlns:p14="http://schemas.microsoft.com/office/powerpoint/2010/main" val="1508396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pPr defTabSz="914384">
              <a:defRPr/>
            </a:pPr>
            <a:fld id="{0B5F6011-3E11-4109-95D5-FADAA9E5915E}" type="slidenum">
              <a:rPr lang="en-GB">
                <a:solidFill>
                  <a:prstClr val="black"/>
                </a:solidFill>
                <a:latin typeface="Calibri" panose="020F0502020204030204"/>
              </a:rPr>
              <a:pPr defTabSz="914384">
                <a:defRPr/>
              </a:pPr>
              <a:t>6</a:t>
            </a:fld>
            <a:endParaRPr lang="en-GB">
              <a:solidFill>
                <a:prstClr val="black"/>
              </a:solidFill>
              <a:latin typeface="Calibri" panose="020F0502020204030204"/>
            </a:endParaRPr>
          </a:p>
        </p:txBody>
      </p:sp>
    </p:spTree>
    <p:extLst>
      <p:ext uri="{BB962C8B-B14F-4D97-AF65-F5344CB8AC3E}">
        <p14:creationId xmlns:p14="http://schemas.microsoft.com/office/powerpoint/2010/main" val="2732868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5"/>
          </p:nvPr>
        </p:nvSpPr>
        <p:spPr/>
        <p:txBody>
          <a:bodyPr/>
          <a:lstStyle/>
          <a:p>
            <a:fld id="{0B5F6011-3E11-4109-95D5-FADAA9E5915E}" type="slidenum">
              <a:rPr lang="en-GB" smtClean="0"/>
              <a:t>7</a:t>
            </a:fld>
            <a:endParaRPr lang="en-GB"/>
          </a:p>
        </p:txBody>
      </p:sp>
    </p:spTree>
    <p:extLst>
      <p:ext uri="{BB962C8B-B14F-4D97-AF65-F5344CB8AC3E}">
        <p14:creationId xmlns:p14="http://schemas.microsoft.com/office/powerpoint/2010/main" val="128512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5"/>
          </p:nvPr>
        </p:nvSpPr>
        <p:spPr/>
        <p:txBody>
          <a:bodyPr/>
          <a:lstStyle/>
          <a:p>
            <a:fld id="{0B5F6011-3E11-4109-95D5-FADAA9E5915E}" type="slidenum">
              <a:rPr lang="en-GB" smtClean="0"/>
              <a:t>8</a:t>
            </a:fld>
            <a:endParaRPr lang="en-GB"/>
          </a:p>
        </p:txBody>
      </p:sp>
    </p:spTree>
    <p:extLst>
      <p:ext uri="{BB962C8B-B14F-4D97-AF65-F5344CB8AC3E}">
        <p14:creationId xmlns:p14="http://schemas.microsoft.com/office/powerpoint/2010/main" val="2419866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5"/>
          </p:nvPr>
        </p:nvSpPr>
        <p:spPr/>
        <p:txBody>
          <a:bodyPr/>
          <a:lstStyle/>
          <a:p>
            <a:fld id="{0B5F6011-3E11-4109-95D5-FADAA9E5915E}" type="slidenum">
              <a:rPr lang="en-GB" smtClean="0"/>
              <a:t>9</a:t>
            </a:fld>
            <a:endParaRPr lang="en-GB"/>
          </a:p>
        </p:txBody>
      </p:sp>
    </p:spTree>
    <p:extLst>
      <p:ext uri="{BB962C8B-B14F-4D97-AF65-F5344CB8AC3E}">
        <p14:creationId xmlns:p14="http://schemas.microsoft.com/office/powerpoint/2010/main" val="817016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1764C-9605-49B8-A789-3D121FF69B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B77C39A-A1ED-4DC0-BE0D-15E5DE1A33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1271CF-5CC8-436E-A5E6-E99A946F5D2A}"/>
              </a:ext>
            </a:extLst>
          </p:cNvPr>
          <p:cNvSpPr>
            <a:spLocks noGrp="1"/>
          </p:cNvSpPr>
          <p:nvPr>
            <p:ph type="dt" sz="half" idx="10"/>
          </p:nvPr>
        </p:nvSpPr>
        <p:spPr/>
        <p:txBody>
          <a:bodyPr/>
          <a:lstStyle/>
          <a:p>
            <a:fld id="{451DCEFE-37CB-4BD3-BFAF-B8FE463EDAA1}" type="datetimeFigureOut">
              <a:rPr lang="en-GB" smtClean="0"/>
              <a:t>23/08/2020</a:t>
            </a:fld>
            <a:endParaRPr lang="en-GB"/>
          </a:p>
        </p:txBody>
      </p:sp>
      <p:sp>
        <p:nvSpPr>
          <p:cNvPr id="5" name="Footer Placeholder 4">
            <a:extLst>
              <a:ext uri="{FF2B5EF4-FFF2-40B4-BE49-F238E27FC236}">
                <a16:creationId xmlns:a16="http://schemas.microsoft.com/office/drawing/2014/main" id="{55C58BDA-9998-45E9-9828-C4F3EB9015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3B26E7-F522-4F0A-B823-61A45CB65858}"/>
              </a:ext>
            </a:extLst>
          </p:cNvPr>
          <p:cNvSpPr>
            <a:spLocks noGrp="1"/>
          </p:cNvSpPr>
          <p:nvPr>
            <p:ph type="sldNum" sz="quarter" idx="12"/>
          </p:nvPr>
        </p:nvSpPr>
        <p:spPr/>
        <p:txBody>
          <a:bodyPr/>
          <a:lstStyle/>
          <a:p>
            <a:fld id="{3EEA06CF-D78B-43BE-A622-8DD2D75819D0}" type="slidenum">
              <a:rPr lang="en-GB" smtClean="0"/>
              <a:t>‹#›</a:t>
            </a:fld>
            <a:endParaRPr lang="en-GB"/>
          </a:p>
        </p:txBody>
      </p:sp>
    </p:spTree>
    <p:extLst>
      <p:ext uri="{BB962C8B-B14F-4D97-AF65-F5344CB8AC3E}">
        <p14:creationId xmlns:p14="http://schemas.microsoft.com/office/powerpoint/2010/main" val="43614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0EBCE-8BE6-49E7-A163-17101C3D90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6CFD8B-12C8-4E9C-B499-6390DE0F75D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6EEF8A-8E21-4DE5-B3BD-A436EFBD7D1C}"/>
              </a:ext>
            </a:extLst>
          </p:cNvPr>
          <p:cNvSpPr>
            <a:spLocks noGrp="1"/>
          </p:cNvSpPr>
          <p:nvPr>
            <p:ph type="dt" sz="half" idx="10"/>
          </p:nvPr>
        </p:nvSpPr>
        <p:spPr/>
        <p:txBody>
          <a:bodyPr/>
          <a:lstStyle/>
          <a:p>
            <a:fld id="{451DCEFE-37CB-4BD3-BFAF-B8FE463EDAA1}" type="datetimeFigureOut">
              <a:rPr lang="en-GB" smtClean="0"/>
              <a:t>23/08/2020</a:t>
            </a:fld>
            <a:endParaRPr lang="en-GB"/>
          </a:p>
        </p:txBody>
      </p:sp>
      <p:sp>
        <p:nvSpPr>
          <p:cNvPr id="5" name="Footer Placeholder 4">
            <a:extLst>
              <a:ext uri="{FF2B5EF4-FFF2-40B4-BE49-F238E27FC236}">
                <a16:creationId xmlns:a16="http://schemas.microsoft.com/office/drawing/2014/main" id="{4CDEC7A3-746F-454C-BA49-270F3DD89B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18EA0-50CB-4310-9D8F-C79A68E94EAC}"/>
              </a:ext>
            </a:extLst>
          </p:cNvPr>
          <p:cNvSpPr>
            <a:spLocks noGrp="1"/>
          </p:cNvSpPr>
          <p:nvPr>
            <p:ph type="sldNum" sz="quarter" idx="12"/>
          </p:nvPr>
        </p:nvSpPr>
        <p:spPr/>
        <p:txBody>
          <a:bodyPr/>
          <a:lstStyle/>
          <a:p>
            <a:fld id="{3EEA06CF-D78B-43BE-A622-8DD2D75819D0}" type="slidenum">
              <a:rPr lang="en-GB" smtClean="0"/>
              <a:t>‹#›</a:t>
            </a:fld>
            <a:endParaRPr lang="en-GB"/>
          </a:p>
        </p:txBody>
      </p:sp>
    </p:spTree>
    <p:extLst>
      <p:ext uri="{BB962C8B-B14F-4D97-AF65-F5344CB8AC3E}">
        <p14:creationId xmlns:p14="http://schemas.microsoft.com/office/powerpoint/2010/main" val="153159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628EBF-C6C5-41F5-8936-049253182C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5AEB8E-1D91-4C6E-A437-C0BFC83000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D154C2-C4A2-4220-95C5-B3B0AC56C846}"/>
              </a:ext>
            </a:extLst>
          </p:cNvPr>
          <p:cNvSpPr>
            <a:spLocks noGrp="1"/>
          </p:cNvSpPr>
          <p:nvPr>
            <p:ph type="dt" sz="half" idx="10"/>
          </p:nvPr>
        </p:nvSpPr>
        <p:spPr/>
        <p:txBody>
          <a:bodyPr/>
          <a:lstStyle/>
          <a:p>
            <a:fld id="{451DCEFE-37CB-4BD3-BFAF-B8FE463EDAA1}" type="datetimeFigureOut">
              <a:rPr lang="en-GB" smtClean="0"/>
              <a:t>23/08/2020</a:t>
            </a:fld>
            <a:endParaRPr lang="en-GB"/>
          </a:p>
        </p:txBody>
      </p:sp>
      <p:sp>
        <p:nvSpPr>
          <p:cNvPr id="5" name="Footer Placeholder 4">
            <a:extLst>
              <a:ext uri="{FF2B5EF4-FFF2-40B4-BE49-F238E27FC236}">
                <a16:creationId xmlns:a16="http://schemas.microsoft.com/office/drawing/2014/main" id="{846B2FFA-0971-45E4-9610-2E7248DEEA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66BA4F-2B1A-4DBD-AE15-323AB659A6FC}"/>
              </a:ext>
            </a:extLst>
          </p:cNvPr>
          <p:cNvSpPr>
            <a:spLocks noGrp="1"/>
          </p:cNvSpPr>
          <p:nvPr>
            <p:ph type="sldNum" sz="quarter" idx="12"/>
          </p:nvPr>
        </p:nvSpPr>
        <p:spPr/>
        <p:txBody>
          <a:bodyPr/>
          <a:lstStyle/>
          <a:p>
            <a:fld id="{3EEA06CF-D78B-43BE-A622-8DD2D75819D0}" type="slidenum">
              <a:rPr lang="en-GB" smtClean="0"/>
              <a:t>‹#›</a:t>
            </a:fld>
            <a:endParaRPr lang="en-GB"/>
          </a:p>
        </p:txBody>
      </p:sp>
    </p:spTree>
    <p:extLst>
      <p:ext uri="{BB962C8B-B14F-4D97-AF65-F5344CB8AC3E}">
        <p14:creationId xmlns:p14="http://schemas.microsoft.com/office/powerpoint/2010/main" val="1809674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D173-1A37-4D46-9B1B-B36B56678F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67C9B5-4518-4922-B4F4-4401BEC9A1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EAB44-D8FD-4024-8E90-B9250ABE96CB}"/>
              </a:ext>
            </a:extLst>
          </p:cNvPr>
          <p:cNvSpPr>
            <a:spLocks noGrp="1"/>
          </p:cNvSpPr>
          <p:nvPr>
            <p:ph type="dt" sz="half" idx="10"/>
          </p:nvPr>
        </p:nvSpPr>
        <p:spPr/>
        <p:txBody>
          <a:bodyPr/>
          <a:lstStyle/>
          <a:p>
            <a:fld id="{451DCEFE-37CB-4BD3-BFAF-B8FE463EDAA1}" type="datetimeFigureOut">
              <a:rPr lang="en-GB" smtClean="0"/>
              <a:t>23/08/2020</a:t>
            </a:fld>
            <a:endParaRPr lang="en-GB"/>
          </a:p>
        </p:txBody>
      </p:sp>
      <p:sp>
        <p:nvSpPr>
          <p:cNvPr id="5" name="Footer Placeholder 4">
            <a:extLst>
              <a:ext uri="{FF2B5EF4-FFF2-40B4-BE49-F238E27FC236}">
                <a16:creationId xmlns:a16="http://schemas.microsoft.com/office/drawing/2014/main" id="{FE197EF8-C926-4AF1-B28D-E21C71159B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4C1E3D-F7D1-4D4E-8FF9-D51B7419F313}"/>
              </a:ext>
            </a:extLst>
          </p:cNvPr>
          <p:cNvSpPr>
            <a:spLocks noGrp="1"/>
          </p:cNvSpPr>
          <p:nvPr>
            <p:ph type="sldNum" sz="quarter" idx="12"/>
          </p:nvPr>
        </p:nvSpPr>
        <p:spPr/>
        <p:txBody>
          <a:bodyPr/>
          <a:lstStyle/>
          <a:p>
            <a:fld id="{3EEA06CF-D78B-43BE-A622-8DD2D75819D0}" type="slidenum">
              <a:rPr lang="en-GB" smtClean="0"/>
              <a:t>‹#›</a:t>
            </a:fld>
            <a:endParaRPr lang="en-GB"/>
          </a:p>
        </p:txBody>
      </p:sp>
    </p:spTree>
    <p:extLst>
      <p:ext uri="{BB962C8B-B14F-4D97-AF65-F5344CB8AC3E}">
        <p14:creationId xmlns:p14="http://schemas.microsoft.com/office/powerpoint/2010/main" val="181630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FC70-84F1-478E-ABE5-7EFC41502D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16FFC26-0088-41DB-8433-7BC04647BE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E4C2114-4B4F-4888-AC76-1BF0E66268A1}"/>
              </a:ext>
            </a:extLst>
          </p:cNvPr>
          <p:cNvSpPr>
            <a:spLocks noGrp="1"/>
          </p:cNvSpPr>
          <p:nvPr>
            <p:ph type="dt" sz="half" idx="10"/>
          </p:nvPr>
        </p:nvSpPr>
        <p:spPr/>
        <p:txBody>
          <a:bodyPr/>
          <a:lstStyle/>
          <a:p>
            <a:fld id="{451DCEFE-37CB-4BD3-BFAF-B8FE463EDAA1}" type="datetimeFigureOut">
              <a:rPr lang="en-GB" smtClean="0"/>
              <a:t>23/08/2020</a:t>
            </a:fld>
            <a:endParaRPr lang="en-GB"/>
          </a:p>
        </p:txBody>
      </p:sp>
      <p:sp>
        <p:nvSpPr>
          <p:cNvPr id="5" name="Footer Placeholder 4">
            <a:extLst>
              <a:ext uri="{FF2B5EF4-FFF2-40B4-BE49-F238E27FC236}">
                <a16:creationId xmlns:a16="http://schemas.microsoft.com/office/drawing/2014/main" id="{2D1EC3FC-525D-47D9-B6D6-8D4570E616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6E2A9F-3242-4C66-A438-ADE174B24F72}"/>
              </a:ext>
            </a:extLst>
          </p:cNvPr>
          <p:cNvSpPr>
            <a:spLocks noGrp="1"/>
          </p:cNvSpPr>
          <p:nvPr>
            <p:ph type="sldNum" sz="quarter" idx="12"/>
          </p:nvPr>
        </p:nvSpPr>
        <p:spPr/>
        <p:txBody>
          <a:bodyPr/>
          <a:lstStyle/>
          <a:p>
            <a:fld id="{3EEA06CF-D78B-43BE-A622-8DD2D75819D0}" type="slidenum">
              <a:rPr lang="en-GB" smtClean="0"/>
              <a:t>‹#›</a:t>
            </a:fld>
            <a:endParaRPr lang="en-GB"/>
          </a:p>
        </p:txBody>
      </p:sp>
    </p:spTree>
    <p:extLst>
      <p:ext uri="{BB962C8B-B14F-4D97-AF65-F5344CB8AC3E}">
        <p14:creationId xmlns:p14="http://schemas.microsoft.com/office/powerpoint/2010/main" val="2283876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B00C-7FB2-4D90-B71A-485CC4426D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C0A636-B6B8-47D9-927F-DD808934F3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413212-D9EA-458C-93DE-7E2696BC41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C70B2D0-0D49-43E8-8025-907888B302AA}"/>
              </a:ext>
            </a:extLst>
          </p:cNvPr>
          <p:cNvSpPr>
            <a:spLocks noGrp="1"/>
          </p:cNvSpPr>
          <p:nvPr>
            <p:ph type="dt" sz="half" idx="10"/>
          </p:nvPr>
        </p:nvSpPr>
        <p:spPr/>
        <p:txBody>
          <a:bodyPr/>
          <a:lstStyle/>
          <a:p>
            <a:fld id="{451DCEFE-37CB-4BD3-BFAF-B8FE463EDAA1}" type="datetimeFigureOut">
              <a:rPr lang="en-GB" smtClean="0"/>
              <a:t>23/08/2020</a:t>
            </a:fld>
            <a:endParaRPr lang="en-GB"/>
          </a:p>
        </p:txBody>
      </p:sp>
      <p:sp>
        <p:nvSpPr>
          <p:cNvPr id="6" name="Footer Placeholder 5">
            <a:extLst>
              <a:ext uri="{FF2B5EF4-FFF2-40B4-BE49-F238E27FC236}">
                <a16:creationId xmlns:a16="http://schemas.microsoft.com/office/drawing/2014/main" id="{AB8B9F90-420D-43D0-9D55-1CF78885D5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89B706-D32E-40F4-9213-FA6D7DAAD30A}"/>
              </a:ext>
            </a:extLst>
          </p:cNvPr>
          <p:cNvSpPr>
            <a:spLocks noGrp="1"/>
          </p:cNvSpPr>
          <p:nvPr>
            <p:ph type="sldNum" sz="quarter" idx="12"/>
          </p:nvPr>
        </p:nvSpPr>
        <p:spPr/>
        <p:txBody>
          <a:bodyPr/>
          <a:lstStyle/>
          <a:p>
            <a:fld id="{3EEA06CF-D78B-43BE-A622-8DD2D75819D0}" type="slidenum">
              <a:rPr lang="en-GB" smtClean="0"/>
              <a:t>‹#›</a:t>
            </a:fld>
            <a:endParaRPr lang="en-GB"/>
          </a:p>
        </p:txBody>
      </p:sp>
    </p:spTree>
    <p:extLst>
      <p:ext uri="{BB962C8B-B14F-4D97-AF65-F5344CB8AC3E}">
        <p14:creationId xmlns:p14="http://schemas.microsoft.com/office/powerpoint/2010/main" val="414744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FE86-1935-48A6-A2B8-4EE0916665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7E32EC-8872-424A-9908-CB318A4DD6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8210D2-7AD9-4745-A921-0198A13A8B8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223A69-ED38-4CB2-83BD-A3F4F9F7DF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4FBE1A-1EFF-43EA-B3A1-9342A65E9F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B03ABFF-8B6A-4F2D-9724-1B374BFB42C6}"/>
              </a:ext>
            </a:extLst>
          </p:cNvPr>
          <p:cNvSpPr>
            <a:spLocks noGrp="1"/>
          </p:cNvSpPr>
          <p:nvPr>
            <p:ph type="dt" sz="half" idx="10"/>
          </p:nvPr>
        </p:nvSpPr>
        <p:spPr/>
        <p:txBody>
          <a:bodyPr/>
          <a:lstStyle/>
          <a:p>
            <a:fld id="{451DCEFE-37CB-4BD3-BFAF-B8FE463EDAA1}" type="datetimeFigureOut">
              <a:rPr lang="en-GB" smtClean="0"/>
              <a:t>23/08/2020</a:t>
            </a:fld>
            <a:endParaRPr lang="en-GB"/>
          </a:p>
        </p:txBody>
      </p:sp>
      <p:sp>
        <p:nvSpPr>
          <p:cNvPr id="8" name="Footer Placeholder 7">
            <a:extLst>
              <a:ext uri="{FF2B5EF4-FFF2-40B4-BE49-F238E27FC236}">
                <a16:creationId xmlns:a16="http://schemas.microsoft.com/office/drawing/2014/main" id="{1F569827-4999-4E6D-A33D-BE27215E779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BCCFF0E-B1CB-4AD4-BEFD-956F57ECC14E}"/>
              </a:ext>
            </a:extLst>
          </p:cNvPr>
          <p:cNvSpPr>
            <a:spLocks noGrp="1"/>
          </p:cNvSpPr>
          <p:nvPr>
            <p:ph type="sldNum" sz="quarter" idx="12"/>
          </p:nvPr>
        </p:nvSpPr>
        <p:spPr/>
        <p:txBody>
          <a:bodyPr/>
          <a:lstStyle/>
          <a:p>
            <a:fld id="{3EEA06CF-D78B-43BE-A622-8DD2D75819D0}" type="slidenum">
              <a:rPr lang="en-GB" smtClean="0"/>
              <a:t>‹#›</a:t>
            </a:fld>
            <a:endParaRPr lang="en-GB"/>
          </a:p>
        </p:txBody>
      </p:sp>
    </p:spTree>
    <p:extLst>
      <p:ext uri="{BB962C8B-B14F-4D97-AF65-F5344CB8AC3E}">
        <p14:creationId xmlns:p14="http://schemas.microsoft.com/office/powerpoint/2010/main" val="259490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D06D-7C60-4448-BC21-13E6A79420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48CC15-C6DC-40A6-9B42-366110A12611}"/>
              </a:ext>
            </a:extLst>
          </p:cNvPr>
          <p:cNvSpPr>
            <a:spLocks noGrp="1"/>
          </p:cNvSpPr>
          <p:nvPr>
            <p:ph type="dt" sz="half" idx="10"/>
          </p:nvPr>
        </p:nvSpPr>
        <p:spPr/>
        <p:txBody>
          <a:bodyPr/>
          <a:lstStyle/>
          <a:p>
            <a:fld id="{451DCEFE-37CB-4BD3-BFAF-B8FE463EDAA1}" type="datetimeFigureOut">
              <a:rPr lang="en-GB" smtClean="0"/>
              <a:t>23/08/2020</a:t>
            </a:fld>
            <a:endParaRPr lang="en-GB"/>
          </a:p>
        </p:txBody>
      </p:sp>
      <p:sp>
        <p:nvSpPr>
          <p:cNvPr id="4" name="Footer Placeholder 3">
            <a:extLst>
              <a:ext uri="{FF2B5EF4-FFF2-40B4-BE49-F238E27FC236}">
                <a16:creationId xmlns:a16="http://schemas.microsoft.com/office/drawing/2014/main" id="{97EFD168-1481-4FE7-9511-33C5A86E8B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AD3409B-07BE-42BA-A567-7B6811C7EB33}"/>
              </a:ext>
            </a:extLst>
          </p:cNvPr>
          <p:cNvSpPr>
            <a:spLocks noGrp="1"/>
          </p:cNvSpPr>
          <p:nvPr>
            <p:ph type="sldNum" sz="quarter" idx="12"/>
          </p:nvPr>
        </p:nvSpPr>
        <p:spPr/>
        <p:txBody>
          <a:bodyPr/>
          <a:lstStyle/>
          <a:p>
            <a:fld id="{3EEA06CF-D78B-43BE-A622-8DD2D75819D0}" type="slidenum">
              <a:rPr lang="en-GB" smtClean="0"/>
              <a:t>‹#›</a:t>
            </a:fld>
            <a:endParaRPr lang="en-GB"/>
          </a:p>
        </p:txBody>
      </p:sp>
    </p:spTree>
    <p:extLst>
      <p:ext uri="{BB962C8B-B14F-4D97-AF65-F5344CB8AC3E}">
        <p14:creationId xmlns:p14="http://schemas.microsoft.com/office/powerpoint/2010/main" val="2187650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5EC6AF-DBF2-4CFD-9DFE-6C13DC694948}"/>
              </a:ext>
            </a:extLst>
          </p:cNvPr>
          <p:cNvSpPr>
            <a:spLocks noGrp="1"/>
          </p:cNvSpPr>
          <p:nvPr>
            <p:ph type="dt" sz="half" idx="10"/>
          </p:nvPr>
        </p:nvSpPr>
        <p:spPr/>
        <p:txBody>
          <a:bodyPr/>
          <a:lstStyle/>
          <a:p>
            <a:fld id="{451DCEFE-37CB-4BD3-BFAF-B8FE463EDAA1}" type="datetimeFigureOut">
              <a:rPr lang="en-GB" smtClean="0"/>
              <a:t>23/08/2020</a:t>
            </a:fld>
            <a:endParaRPr lang="en-GB"/>
          </a:p>
        </p:txBody>
      </p:sp>
      <p:sp>
        <p:nvSpPr>
          <p:cNvPr id="3" name="Footer Placeholder 2">
            <a:extLst>
              <a:ext uri="{FF2B5EF4-FFF2-40B4-BE49-F238E27FC236}">
                <a16:creationId xmlns:a16="http://schemas.microsoft.com/office/drawing/2014/main" id="{9CB7A3A8-7031-4C57-8F4F-90C56B0C5F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EA3C26-BE7A-44D1-8166-C1FE2590D730}"/>
              </a:ext>
            </a:extLst>
          </p:cNvPr>
          <p:cNvSpPr>
            <a:spLocks noGrp="1"/>
          </p:cNvSpPr>
          <p:nvPr>
            <p:ph type="sldNum" sz="quarter" idx="12"/>
          </p:nvPr>
        </p:nvSpPr>
        <p:spPr/>
        <p:txBody>
          <a:bodyPr/>
          <a:lstStyle/>
          <a:p>
            <a:fld id="{3EEA06CF-D78B-43BE-A622-8DD2D75819D0}" type="slidenum">
              <a:rPr lang="en-GB" smtClean="0"/>
              <a:t>‹#›</a:t>
            </a:fld>
            <a:endParaRPr lang="en-GB"/>
          </a:p>
        </p:txBody>
      </p:sp>
    </p:spTree>
    <p:extLst>
      <p:ext uri="{BB962C8B-B14F-4D97-AF65-F5344CB8AC3E}">
        <p14:creationId xmlns:p14="http://schemas.microsoft.com/office/powerpoint/2010/main" val="4183244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0D0B-C072-4AA9-BF0D-611E39B5D9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A86FF5-DCDA-4FE3-909C-F076039E63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0B44C2-EDBC-4C70-8961-09F051EF8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D3AAB5-05F9-41DD-8038-509B4FBB6DC7}"/>
              </a:ext>
            </a:extLst>
          </p:cNvPr>
          <p:cNvSpPr>
            <a:spLocks noGrp="1"/>
          </p:cNvSpPr>
          <p:nvPr>
            <p:ph type="dt" sz="half" idx="10"/>
          </p:nvPr>
        </p:nvSpPr>
        <p:spPr/>
        <p:txBody>
          <a:bodyPr/>
          <a:lstStyle/>
          <a:p>
            <a:fld id="{451DCEFE-37CB-4BD3-BFAF-B8FE463EDAA1}" type="datetimeFigureOut">
              <a:rPr lang="en-GB" smtClean="0"/>
              <a:t>23/08/2020</a:t>
            </a:fld>
            <a:endParaRPr lang="en-GB"/>
          </a:p>
        </p:txBody>
      </p:sp>
      <p:sp>
        <p:nvSpPr>
          <p:cNvPr id="6" name="Footer Placeholder 5">
            <a:extLst>
              <a:ext uri="{FF2B5EF4-FFF2-40B4-BE49-F238E27FC236}">
                <a16:creationId xmlns:a16="http://schemas.microsoft.com/office/drawing/2014/main" id="{D968A747-B896-4B17-82EA-F0AB3DF726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719C93-AB43-4BF6-B3CA-E13860C22B59}"/>
              </a:ext>
            </a:extLst>
          </p:cNvPr>
          <p:cNvSpPr>
            <a:spLocks noGrp="1"/>
          </p:cNvSpPr>
          <p:nvPr>
            <p:ph type="sldNum" sz="quarter" idx="12"/>
          </p:nvPr>
        </p:nvSpPr>
        <p:spPr/>
        <p:txBody>
          <a:bodyPr/>
          <a:lstStyle/>
          <a:p>
            <a:fld id="{3EEA06CF-D78B-43BE-A622-8DD2D75819D0}" type="slidenum">
              <a:rPr lang="en-GB" smtClean="0"/>
              <a:t>‹#›</a:t>
            </a:fld>
            <a:endParaRPr lang="en-GB"/>
          </a:p>
        </p:txBody>
      </p:sp>
    </p:spTree>
    <p:extLst>
      <p:ext uri="{BB962C8B-B14F-4D97-AF65-F5344CB8AC3E}">
        <p14:creationId xmlns:p14="http://schemas.microsoft.com/office/powerpoint/2010/main" val="666543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E0486-2B5B-46E3-8112-9865D89CA1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B6EDD4-B56F-4A22-AA27-932DA425D2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22A4F0F-A800-4B0A-B07C-574C733C3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AB0E5B-E238-4801-AF6B-3A643B060C5D}"/>
              </a:ext>
            </a:extLst>
          </p:cNvPr>
          <p:cNvSpPr>
            <a:spLocks noGrp="1"/>
          </p:cNvSpPr>
          <p:nvPr>
            <p:ph type="dt" sz="half" idx="10"/>
          </p:nvPr>
        </p:nvSpPr>
        <p:spPr/>
        <p:txBody>
          <a:bodyPr/>
          <a:lstStyle/>
          <a:p>
            <a:fld id="{451DCEFE-37CB-4BD3-BFAF-B8FE463EDAA1}" type="datetimeFigureOut">
              <a:rPr lang="en-GB" smtClean="0"/>
              <a:t>23/08/2020</a:t>
            </a:fld>
            <a:endParaRPr lang="en-GB"/>
          </a:p>
        </p:txBody>
      </p:sp>
      <p:sp>
        <p:nvSpPr>
          <p:cNvPr id="6" name="Footer Placeholder 5">
            <a:extLst>
              <a:ext uri="{FF2B5EF4-FFF2-40B4-BE49-F238E27FC236}">
                <a16:creationId xmlns:a16="http://schemas.microsoft.com/office/drawing/2014/main" id="{974E9E0E-6AD5-4F6A-91D5-EB90D06F17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048EFC-3FBF-4A43-B04C-719F61599F96}"/>
              </a:ext>
            </a:extLst>
          </p:cNvPr>
          <p:cNvSpPr>
            <a:spLocks noGrp="1"/>
          </p:cNvSpPr>
          <p:nvPr>
            <p:ph type="sldNum" sz="quarter" idx="12"/>
          </p:nvPr>
        </p:nvSpPr>
        <p:spPr/>
        <p:txBody>
          <a:bodyPr/>
          <a:lstStyle/>
          <a:p>
            <a:fld id="{3EEA06CF-D78B-43BE-A622-8DD2D75819D0}" type="slidenum">
              <a:rPr lang="en-GB" smtClean="0"/>
              <a:t>‹#›</a:t>
            </a:fld>
            <a:endParaRPr lang="en-GB"/>
          </a:p>
        </p:txBody>
      </p:sp>
    </p:spTree>
    <p:extLst>
      <p:ext uri="{BB962C8B-B14F-4D97-AF65-F5344CB8AC3E}">
        <p14:creationId xmlns:p14="http://schemas.microsoft.com/office/powerpoint/2010/main" val="3600583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1B795A-C6E4-424B-A794-23FE025399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AB81FB-8A84-4AD1-9030-5744A01870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70F153-A160-4C40-BABA-4742F32A00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DCEFE-37CB-4BD3-BFAF-B8FE463EDAA1}" type="datetimeFigureOut">
              <a:rPr lang="en-GB" smtClean="0"/>
              <a:t>23/08/2020</a:t>
            </a:fld>
            <a:endParaRPr lang="en-GB"/>
          </a:p>
        </p:txBody>
      </p:sp>
      <p:sp>
        <p:nvSpPr>
          <p:cNvPr id="5" name="Footer Placeholder 4">
            <a:extLst>
              <a:ext uri="{FF2B5EF4-FFF2-40B4-BE49-F238E27FC236}">
                <a16:creationId xmlns:a16="http://schemas.microsoft.com/office/drawing/2014/main" id="{64D1EF96-8883-403C-ABFC-42746B4E09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7883B9-A216-400F-A5E6-704FD5FB6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A06CF-D78B-43BE-A622-8DD2D75819D0}" type="slidenum">
              <a:rPr lang="en-GB" smtClean="0"/>
              <a:t>‹#›</a:t>
            </a:fld>
            <a:endParaRPr lang="en-GB"/>
          </a:p>
        </p:txBody>
      </p:sp>
    </p:spTree>
    <p:extLst>
      <p:ext uri="{BB962C8B-B14F-4D97-AF65-F5344CB8AC3E}">
        <p14:creationId xmlns:p14="http://schemas.microsoft.com/office/powerpoint/2010/main" val="3180406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42DC5E-4B0E-4C29-A18A-2C43A0DB8E0E}"/>
              </a:ext>
            </a:extLst>
          </p:cNvPr>
          <p:cNvPicPr>
            <a:picLocks noChangeAspect="1"/>
          </p:cNvPicPr>
          <p:nvPr/>
        </p:nvPicPr>
        <p:blipFill>
          <a:blip r:embed="rId3"/>
          <a:stretch>
            <a:fillRect/>
          </a:stretch>
        </p:blipFill>
        <p:spPr>
          <a:xfrm>
            <a:off x="1504335" y="2280052"/>
            <a:ext cx="9183329" cy="1750532"/>
          </a:xfrm>
          <a:prstGeom prst="rect">
            <a:avLst/>
          </a:prstGeom>
        </p:spPr>
      </p:pic>
    </p:spTree>
    <p:extLst>
      <p:ext uri="{BB962C8B-B14F-4D97-AF65-F5344CB8AC3E}">
        <p14:creationId xmlns:p14="http://schemas.microsoft.com/office/powerpoint/2010/main" val="4254668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CB193D-DDC3-4AB2-A9EC-7229145C8025}"/>
              </a:ext>
            </a:extLst>
          </p:cNvPr>
          <p:cNvGrpSpPr/>
          <p:nvPr/>
        </p:nvGrpSpPr>
        <p:grpSpPr>
          <a:xfrm>
            <a:off x="0" y="6049107"/>
            <a:ext cx="12192000" cy="808893"/>
            <a:chOff x="0" y="5727033"/>
            <a:chExt cx="12192000" cy="1130968"/>
          </a:xfrm>
        </p:grpSpPr>
        <p:sp>
          <p:nvSpPr>
            <p:cNvPr id="5" name="Rectangle 4">
              <a:extLst>
                <a:ext uri="{FF2B5EF4-FFF2-40B4-BE49-F238E27FC236}">
                  <a16:creationId xmlns:a16="http://schemas.microsoft.com/office/drawing/2014/main" id="{37F8CF72-99C5-4EFB-AE5C-F81BC4F6ACE7}"/>
                </a:ext>
              </a:extLst>
            </p:cNvPr>
            <p:cNvSpPr/>
            <p:nvPr/>
          </p:nvSpPr>
          <p:spPr>
            <a:xfrm>
              <a:off x="0" y="5727033"/>
              <a:ext cx="12192000" cy="1130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BCEE684-768D-41ED-B292-BCC498D73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056725"/>
              <a:ext cx="2560691" cy="488225"/>
            </a:xfrm>
            <a:prstGeom prst="rect">
              <a:avLst/>
            </a:prstGeom>
          </p:spPr>
        </p:pic>
      </p:grpSp>
      <p:pic>
        <p:nvPicPr>
          <p:cNvPr id="8" name="Picture 7">
            <a:extLst>
              <a:ext uri="{FF2B5EF4-FFF2-40B4-BE49-F238E27FC236}">
                <a16:creationId xmlns:a16="http://schemas.microsoft.com/office/drawing/2014/main" id="{D2AF6BBA-1B00-4572-8ABC-332BB1D0C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5143" y="6049106"/>
            <a:ext cx="1025091" cy="808893"/>
          </a:xfrm>
          <a:prstGeom prst="rect">
            <a:avLst/>
          </a:prstGeom>
        </p:spPr>
      </p:pic>
      <p:pic>
        <p:nvPicPr>
          <p:cNvPr id="6" name="Picture 5">
            <a:extLst>
              <a:ext uri="{FF2B5EF4-FFF2-40B4-BE49-F238E27FC236}">
                <a16:creationId xmlns:a16="http://schemas.microsoft.com/office/drawing/2014/main" id="{4499E745-8CFC-4624-88E0-DD2021575C81}"/>
              </a:ext>
            </a:extLst>
          </p:cNvPr>
          <p:cNvPicPr>
            <a:picLocks noChangeAspect="1"/>
          </p:cNvPicPr>
          <p:nvPr/>
        </p:nvPicPr>
        <p:blipFill>
          <a:blip r:embed="rId5"/>
          <a:stretch>
            <a:fillRect/>
          </a:stretch>
        </p:blipFill>
        <p:spPr>
          <a:xfrm>
            <a:off x="3087762" y="453269"/>
            <a:ext cx="5436811" cy="5436811"/>
          </a:xfrm>
          <a:prstGeom prst="rect">
            <a:avLst/>
          </a:prstGeom>
        </p:spPr>
      </p:pic>
    </p:spTree>
    <p:extLst>
      <p:ext uri="{BB962C8B-B14F-4D97-AF65-F5344CB8AC3E}">
        <p14:creationId xmlns:p14="http://schemas.microsoft.com/office/powerpoint/2010/main" val="1729972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CB193D-DDC3-4AB2-A9EC-7229145C8025}"/>
              </a:ext>
            </a:extLst>
          </p:cNvPr>
          <p:cNvGrpSpPr/>
          <p:nvPr/>
        </p:nvGrpSpPr>
        <p:grpSpPr>
          <a:xfrm>
            <a:off x="0" y="6049107"/>
            <a:ext cx="12192000" cy="808893"/>
            <a:chOff x="0" y="5727033"/>
            <a:chExt cx="12192000" cy="1130968"/>
          </a:xfrm>
        </p:grpSpPr>
        <p:sp>
          <p:nvSpPr>
            <p:cNvPr id="5" name="Rectangle 4">
              <a:extLst>
                <a:ext uri="{FF2B5EF4-FFF2-40B4-BE49-F238E27FC236}">
                  <a16:creationId xmlns:a16="http://schemas.microsoft.com/office/drawing/2014/main" id="{37F8CF72-99C5-4EFB-AE5C-F81BC4F6ACE7}"/>
                </a:ext>
              </a:extLst>
            </p:cNvPr>
            <p:cNvSpPr/>
            <p:nvPr/>
          </p:nvSpPr>
          <p:spPr>
            <a:xfrm>
              <a:off x="0" y="5727033"/>
              <a:ext cx="12192000" cy="1130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BCEE684-768D-41ED-B292-BCC498D73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056725"/>
              <a:ext cx="2560691" cy="488225"/>
            </a:xfrm>
            <a:prstGeom prst="rect">
              <a:avLst/>
            </a:prstGeom>
          </p:spPr>
        </p:pic>
      </p:grpSp>
      <p:pic>
        <p:nvPicPr>
          <p:cNvPr id="8" name="Picture 7">
            <a:extLst>
              <a:ext uri="{FF2B5EF4-FFF2-40B4-BE49-F238E27FC236}">
                <a16:creationId xmlns:a16="http://schemas.microsoft.com/office/drawing/2014/main" id="{D2AF6BBA-1B00-4572-8ABC-332BB1D0C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5143" y="6049106"/>
            <a:ext cx="1025091" cy="808893"/>
          </a:xfrm>
          <a:prstGeom prst="rect">
            <a:avLst/>
          </a:prstGeom>
        </p:spPr>
      </p:pic>
      <p:pic>
        <p:nvPicPr>
          <p:cNvPr id="2" name="Picture 1">
            <a:extLst>
              <a:ext uri="{FF2B5EF4-FFF2-40B4-BE49-F238E27FC236}">
                <a16:creationId xmlns:a16="http://schemas.microsoft.com/office/drawing/2014/main" id="{032C5669-7A92-4C51-9F8C-99118A2C91AF}"/>
              </a:ext>
            </a:extLst>
          </p:cNvPr>
          <p:cNvPicPr>
            <a:picLocks noChangeAspect="1"/>
          </p:cNvPicPr>
          <p:nvPr/>
        </p:nvPicPr>
        <p:blipFill>
          <a:blip r:embed="rId5"/>
          <a:stretch>
            <a:fillRect/>
          </a:stretch>
        </p:blipFill>
        <p:spPr>
          <a:xfrm>
            <a:off x="1692612" y="-38911"/>
            <a:ext cx="8171234" cy="6128425"/>
          </a:xfrm>
          <a:prstGeom prst="rect">
            <a:avLst/>
          </a:prstGeom>
        </p:spPr>
      </p:pic>
    </p:spTree>
    <p:extLst>
      <p:ext uri="{BB962C8B-B14F-4D97-AF65-F5344CB8AC3E}">
        <p14:creationId xmlns:p14="http://schemas.microsoft.com/office/powerpoint/2010/main" val="473811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CB193D-DDC3-4AB2-A9EC-7229145C8025}"/>
              </a:ext>
            </a:extLst>
          </p:cNvPr>
          <p:cNvGrpSpPr/>
          <p:nvPr/>
        </p:nvGrpSpPr>
        <p:grpSpPr>
          <a:xfrm>
            <a:off x="0" y="6088559"/>
            <a:ext cx="12192000" cy="769442"/>
            <a:chOff x="0" y="5727033"/>
            <a:chExt cx="12192000" cy="1130968"/>
          </a:xfrm>
        </p:grpSpPr>
        <p:sp>
          <p:nvSpPr>
            <p:cNvPr id="5" name="Rectangle 4">
              <a:extLst>
                <a:ext uri="{FF2B5EF4-FFF2-40B4-BE49-F238E27FC236}">
                  <a16:creationId xmlns:a16="http://schemas.microsoft.com/office/drawing/2014/main" id="{37F8CF72-99C5-4EFB-AE5C-F81BC4F6ACE7}"/>
                </a:ext>
              </a:extLst>
            </p:cNvPr>
            <p:cNvSpPr/>
            <p:nvPr/>
          </p:nvSpPr>
          <p:spPr>
            <a:xfrm>
              <a:off x="0" y="5727033"/>
              <a:ext cx="12192000" cy="1130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BCEE684-768D-41ED-B292-BCC498D73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5727033"/>
              <a:ext cx="2560691" cy="817917"/>
            </a:xfrm>
            <a:prstGeom prst="rect">
              <a:avLst/>
            </a:prstGeom>
          </p:spPr>
        </p:pic>
      </p:grpSp>
      <p:sp>
        <p:nvSpPr>
          <p:cNvPr id="15" name="Rectangle 14">
            <a:extLst>
              <a:ext uri="{FF2B5EF4-FFF2-40B4-BE49-F238E27FC236}">
                <a16:creationId xmlns:a16="http://schemas.microsoft.com/office/drawing/2014/main" id="{CD98FFD3-DB1A-4051-8534-EB7CA61948BC}"/>
              </a:ext>
            </a:extLst>
          </p:cNvPr>
          <p:cNvSpPr/>
          <p:nvPr/>
        </p:nvSpPr>
        <p:spPr>
          <a:xfrm>
            <a:off x="2439325" y="752795"/>
            <a:ext cx="7313349" cy="1754326"/>
          </a:xfrm>
          <a:prstGeom prst="rect">
            <a:avLst/>
          </a:prstGeom>
        </p:spPr>
        <p:txBody>
          <a:bodyPr wrap="square">
            <a:spAutoFit/>
          </a:bodyPr>
          <a:lstStyle/>
          <a:p>
            <a:pPr lvl="1"/>
            <a:endParaRPr lang="en-GB" sz="2400" dirty="0">
              <a:ea typeface="+mj-ea"/>
              <a:cs typeface="Arial" panose="020B0604020202020204" pitchFamily="34" charset="0"/>
            </a:endParaRPr>
          </a:p>
          <a:p>
            <a:br>
              <a:rPr lang="en-GB" sz="2800" dirty="0">
                <a:ea typeface="+mj-ea"/>
                <a:cs typeface="Arial" panose="020B0604020202020204" pitchFamily="34" charset="0"/>
              </a:rPr>
            </a:br>
            <a:endParaRPr lang="en-GB" sz="2800" dirty="0">
              <a:ea typeface="+mj-ea"/>
              <a:cs typeface="Arial" panose="020B0604020202020204" pitchFamily="34" charset="0"/>
            </a:endParaRPr>
          </a:p>
          <a:p>
            <a:endParaRPr lang="en-GB" sz="2800" dirty="0">
              <a:ea typeface="+mj-ea"/>
              <a:cs typeface="Arial" panose="020B0604020202020204" pitchFamily="34" charset="0"/>
            </a:endParaRPr>
          </a:p>
        </p:txBody>
      </p:sp>
      <p:sp>
        <p:nvSpPr>
          <p:cNvPr id="2" name="TextBox 1">
            <a:extLst>
              <a:ext uri="{FF2B5EF4-FFF2-40B4-BE49-F238E27FC236}">
                <a16:creationId xmlns:a16="http://schemas.microsoft.com/office/drawing/2014/main" id="{E75653A6-C395-4AF3-AF19-1CE811B242FA}"/>
              </a:ext>
            </a:extLst>
          </p:cNvPr>
          <p:cNvSpPr txBox="1"/>
          <p:nvPr/>
        </p:nvSpPr>
        <p:spPr>
          <a:xfrm>
            <a:off x="497541" y="470647"/>
            <a:ext cx="11053483"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Take a step back….</a:t>
            </a:r>
          </a:p>
        </p:txBody>
      </p:sp>
      <p:sp>
        <p:nvSpPr>
          <p:cNvPr id="6" name="TextBox 5">
            <a:extLst>
              <a:ext uri="{FF2B5EF4-FFF2-40B4-BE49-F238E27FC236}">
                <a16:creationId xmlns:a16="http://schemas.microsoft.com/office/drawing/2014/main" id="{839FE74A-3764-4928-81F7-216718CD852D}"/>
              </a:ext>
            </a:extLst>
          </p:cNvPr>
          <p:cNvSpPr txBox="1"/>
          <p:nvPr/>
        </p:nvSpPr>
        <p:spPr>
          <a:xfrm>
            <a:off x="712694" y="1331259"/>
            <a:ext cx="10448365" cy="2123658"/>
          </a:xfrm>
          <a:prstGeom prst="rect">
            <a:avLst/>
          </a:prstGeom>
          <a:noFill/>
        </p:spPr>
        <p:txBody>
          <a:bodyPr wrap="square" rtlCol="0">
            <a:spAutoFit/>
          </a:bodyPr>
          <a:lstStyle/>
          <a:p>
            <a:endParaRPr lang="en-GB" sz="4400" dirty="0"/>
          </a:p>
          <a:p>
            <a:r>
              <a:rPr lang="en-GB" sz="4400" dirty="0"/>
              <a:t>“Sustainable success comes from engaged people, working individually and together”</a:t>
            </a:r>
          </a:p>
        </p:txBody>
      </p:sp>
    </p:spTree>
    <p:extLst>
      <p:ext uri="{BB962C8B-B14F-4D97-AF65-F5344CB8AC3E}">
        <p14:creationId xmlns:p14="http://schemas.microsoft.com/office/powerpoint/2010/main" val="163767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34BA6-F0D8-4489-BA79-08E29E8E0117}"/>
              </a:ext>
            </a:extLst>
          </p:cNvPr>
          <p:cNvSpPr>
            <a:spLocks noGrp="1"/>
          </p:cNvSpPr>
          <p:nvPr>
            <p:ph type="title"/>
          </p:nvPr>
        </p:nvSpPr>
        <p:spPr/>
        <p:txBody>
          <a:bodyPr>
            <a:normAutofit fontScale="90000"/>
          </a:bodyPr>
          <a:lstStyle/>
          <a:p>
            <a:pPr algn="ctr"/>
            <a:r>
              <a:rPr lang="en-GB" dirty="0"/>
              <a:t>“Create an environment that enables individuals to bring their best self to work each day”</a:t>
            </a:r>
          </a:p>
        </p:txBody>
      </p:sp>
      <p:sp>
        <p:nvSpPr>
          <p:cNvPr id="3" name="Content Placeholder 2">
            <a:extLst>
              <a:ext uri="{FF2B5EF4-FFF2-40B4-BE49-F238E27FC236}">
                <a16:creationId xmlns:a16="http://schemas.microsoft.com/office/drawing/2014/main" id="{2AD30699-E3F5-45A1-B8A3-5ED182C8057D}"/>
              </a:ext>
            </a:extLst>
          </p:cNvPr>
          <p:cNvSpPr>
            <a:spLocks noGrp="1"/>
          </p:cNvSpPr>
          <p:nvPr>
            <p:ph idx="1"/>
          </p:nvPr>
        </p:nvSpPr>
        <p:spPr>
          <a:xfrm>
            <a:off x="838200" y="1825625"/>
            <a:ext cx="10515600" cy="4938246"/>
          </a:xfrm>
        </p:spPr>
        <p:txBody>
          <a:bodyPr/>
          <a:lstStyle/>
          <a:p>
            <a:r>
              <a:rPr lang="en-GB" dirty="0"/>
              <a:t>What constitutes “best self” inside work and outside work?</a:t>
            </a:r>
          </a:p>
          <a:p>
            <a:endParaRPr lang="en-GB" dirty="0"/>
          </a:p>
          <a:p>
            <a:r>
              <a:rPr lang="en-GB" dirty="0"/>
              <a:t>What is yours? </a:t>
            </a:r>
          </a:p>
          <a:p>
            <a:endParaRPr lang="en-GB" dirty="0"/>
          </a:p>
          <a:p>
            <a:r>
              <a:rPr lang="en-GB" dirty="0"/>
              <a:t>How much reflection do you do at what your peers’, direct reports’ are?</a:t>
            </a:r>
          </a:p>
          <a:p>
            <a:endParaRPr lang="en-GB" dirty="0"/>
          </a:p>
          <a:p>
            <a:r>
              <a:rPr lang="en-GB" dirty="0"/>
              <a:t>Tricky to leave all our baggage at home at times ….</a:t>
            </a:r>
          </a:p>
          <a:p>
            <a:endParaRPr lang="en-GB" dirty="0"/>
          </a:p>
        </p:txBody>
      </p:sp>
    </p:spTree>
    <p:extLst>
      <p:ext uri="{BB962C8B-B14F-4D97-AF65-F5344CB8AC3E}">
        <p14:creationId xmlns:p14="http://schemas.microsoft.com/office/powerpoint/2010/main" val="2616597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CB193D-DDC3-4AB2-A9EC-7229145C8025}"/>
              </a:ext>
            </a:extLst>
          </p:cNvPr>
          <p:cNvGrpSpPr/>
          <p:nvPr/>
        </p:nvGrpSpPr>
        <p:grpSpPr>
          <a:xfrm>
            <a:off x="0" y="5727033"/>
            <a:ext cx="12192000" cy="1130968"/>
            <a:chOff x="0" y="5727033"/>
            <a:chExt cx="12192000" cy="1130968"/>
          </a:xfrm>
        </p:grpSpPr>
        <p:sp>
          <p:nvSpPr>
            <p:cNvPr id="5" name="Rectangle 4">
              <a:extLst>
                <a:ext uri="{FF2B5EF4-FFF2-40B4-BE49-F238E27FC236}">
                  <a16:creationId xmlns:a16="http://schemas.microsoft.com/office/drawing/2014/main" id="{37F8CF72-99C5-4EFB-AE5C-F81BC4F6ACE7}"/>
                </a:ext>
              </a:extLst>
            </p:cNvPr>
            <p:cNvSpPr/>
            <p:nvPr/>
          </p:nvSpPr>
          <p:spPr>
            <a:xfrm>
              <a:off x="0" y="5727033"/>
              <a:ext cx="12192000" cy="1130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BCEE684-768D-41ED-B292-BCC498D73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056725"/>
              <a:ext cx="2560691" cy="488225"/>
            </a:xfrm>
            <a:prstGeom prst="rect">
              <a:avLst/>
            </a:prstGeom>
          </p:spPr>
        </p:pic>
      </p:grpSp>
      <p:sp>
        <p:nvSpPr>
          <p:cNvPr id="14" name="Rectangle 13">
            <a:extLst>
              <a:ext uri="{FF2B5EF4-FFF2-40B4-BE49-F238E27FC236}">
                <a16:creationId xmlns:a16="http://schemas.microsoft.com/office/drawing/2014/main" id="{D60FDD60-8B4F-4703-903B-C2270B53F88B}"/>
              </a:ext>
            </a:extLst>
          </p:cNvPr>
          <p:cNvSpPr/>
          <p:nvPr/>
        </p:nvSpPr>
        <p:spPr>
          <a:xfrm>
            <a:off x="503296" y="280498"/>
            <a:ext cx="6317948" cy="769441"/>
          </a:xfrm>
          <a:prstGeom prst="rect">
            <a:avLst/>
          </a:prstGeom>
        </p:spPr>
        <p:txBody>
          <a:bodyPr wrap="none">
            <a:spAutoFit/>
          </a:bodyPr>
          <a:lstStyle/>
          <a:p>
            <a:r>
              <a:rPr lang="en-GB" sz="4400" b="1" dirty="0">
                <a:solidFill>
                  <a:srgbClr val="00B0F0"/>
                </a:solidFill>
                <a:latin typeface="Calibri Light" panose="020F0302020204030204"/>
                <a:ea typeface="+mj-ea"/>
                <a:cs typeface="Arial" panose="020B0604020202020204" pitchFamily="34" charset="0"/>
              </a:rPr>
              <a:t>Working form home survey.</a:t>
            </a:r>
            <a:endParaRPr lang="en-GB" b="1" dirty="0"/>
          </a:p>
        </p:txBody>
      </p:sp>
      <p:sp>
        <p:nvSpPr>
          <p:cNvPr id="15" name="Rectangle 14">
            <a:extLst>
              <a:ext uri="{FF2B5EF4-FFF2-40B4-BE49-F238E27FC236}">
                <a16:creationId xmlns:a16="http://schemas.microsoft.com/office/drawing/2014/main" id="{CD98FFD3-DB1A-4051-8534-EB7CA61948BC}"/>
              </a:ext>
            </a:extLst>
          </p:cNvPr>
          <p:cNvSpPr/>
          <p:nvPr/>
        </p:nvSpPr>
        <p:spPr>
          <a:xfrm>
            <a:off x="251791" y="1049939"/>
            <a:ext cx="11571241" cy="3970318"/>
          </a:xfrm>
          <a:prstGeom prst="rect">
            <a:avLst/>
          </a:prstGeom>
          <a:noFill/>
        </p:spPr>
        <p:txBody>
          <a:bodyPr wrap="square">
            <a:spAutoFit/>
          </a:bodyPr>
          <a:lstStyle/>
          <a:p>
            <a:r>
              <a:rPr lang="en-GB" sz="2800" u="sng" dirty="0">
                <a:ea typeface="+mj-ea"/>
                <a:cs typeface="Arial" panose="020B0604020202020204" pitchFamily="34" charset="0"/>
              </a:rPr>
              <a:t>Initial Findings</a:t>
            </a:r>
          </a:p>
          <a:p>
            <a:endParaRPr lang="en-GB" sz="2800" dirty="0">
              <a:ea typeface="+mj-ea"/>
              <a:cs typeface="Arial" panose="020B0604020202020204" pitchFamily="34" charset="0"/>
            </a:endParaRPr>
          </a:p>
          <a:p>
            <a:r>
              <a:rPr lang="en-GB" sz="2800" dirty="0">
                <a:ea typeface="+mj-ea"/>
                <a:cs typeface="Arial" panose="020B0604020202020204" pitchFamily="34" charset="0"/>
              </a:rPr>
              <a:t>Focused on Me  - activities are faring much better</a:t>
            </a:r>
          </a:p>
          <a:p>
            <a:endParaRPr lang="en-GB" sz="2800" dirty="0">
              <a:ea typeface="+mj-ea"/>
              <a:cs typeface="Arial" panose="020B0604020202020204" pitchFamily="34" charset="0"/>
            </a:endParaRPr>
          </a:p>
          <a:p>
            <a:r>
              <a:rPr lang="en-GB" sz="2800" dirty="0">
                <a:ea typeface="+mj-ea"/>
                <a:cs typeface="Arial" panose="020B0604020202020204" pitchFamily="34" charset="0"/>
              </a:rPr>
              <a:t>We – activities; where the employees roles depend on others for creativity, spontaneous and learning are the areas where respondents are struggling the most. </a:t>
            </a:r>
          </a:p>
          <a:p>
            <a:endParaRPr lang="en-GB" sz="2800" dirty="0">
              <a:solidFill>
                <a:srgbClr val="00B0F0"/>
              </a:solidFill>
              <a:ea typeface="+mj-ea"/>
              <a:cs typeface="Arial" panose="020B0604020202020204" pitchFamily="34" charset="0"/>
            </a:endParaRPr>
          </a:p>
          <a:p>
            <a:endParaRPr lang="en-GB" sz="2800" dirty="0">
              <a:solidFill>
                <a:srgbClr val="00B0F0"/>
              </a:solidFill>
              <a:ea typeface="+mj-ea"/>
              <a:cs typeface="Arial" panose="020B0604020202020204" pitchFamily="34" charset="0"/>
            </a:endParaRPr>
          </a:p>
        </p:txBody>
      </p:sp>
      <p:pic>
        <p:nvPicPr>
          <p:cNvPr id="8" name="Picture 7">
            <a:extLst>
              <a:ext uri="{FF2B5EF4-FFF2-40B4-BE49-F238E27FC236}">
                <a16:creationId xmlns:a16="http://schemas.microsoft.com/office/drawing/2014/main" id="{D2AF6BBA-1B00-4572-8ABC-332BB1D0C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5755" y="5727033"/>
            <a:ext cx="1025091" cy="1025091"/>
          </a:xfrm>
          <a:prstGeom prst="rect">
            <a:avLst/>
          </a:prstGeom>
        </p:spPr>
      </p:pic>
    </p:spTree>
    <p:extLst>
      <p:ext uri="{BB962C8B-B14F-4D97-AF65-F5344CB8AC3E}">
        <p14:creationId xmlns:p14="http://schemas.microsoft.com/office/powerpoint/2010/main" val="49183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CB193D-DDC3-4AB2-A9EC-7229145C8025}"/>
              </a:ext>
            </a:extLst>
          </p:cNvPr>
          <p:cNvGrpSpPr/>
          <p:nvPr/>
        </p:nvGrpSpPr>
        <p:grpSpPr>
          <a:xfrm>
            <a:off x="0" y="5888012"/>
            <a:ext cx="12192000" cy="1025091"/>
            <a:chOff x="0" y="5727033"/>
            <a:chExt cx="12192000" cy="1130968"/>
          </a:xfrm>
        </p:grpSpPr>
        <p:sp>
          <p:nvSpPr>
            <p:cNvPr id="5" name="Rectangle 4">
              <a:extLst>
                <a:ext uri="{FF2B5EF4-FFF2-40B4-BE49-F238E27FC236}">
                  <a16:creationId xmlns:a16="http://schemas.microsoft.com/office/drawing/2014/main" id="{37F8CF72-99C5-4EFB-AE5C-F81BC4F6ACE7}"/>
                </a:ext>
              </a:extLst>
            </p:cNvPr>
            <p:cNvSpPr/>
            <p:nvPr/>
          </p:nvSpPr>
          <p:spPr>
            <a:xfrm>
              <a:off x="0" y="5727033"/>
              <a:ext cx="12192000" cy="1130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BCEE684-768D-41ED-B292-BCC498D73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056725"/>
              <a:ext cx="2560691" cy="488225"/>
            </a:xfrm>
            <a:prstGeom prst="rect">
              <a:avLst/>
            </a:prstGeom>
          </p:spPr>
        </p:pic>
      </p:grpSp>
      <p:sp>
        <p:nvSpPr>
          <p:cNvPr id="15" name="Rectangle 14">
            <a:extLst>
              <a:ext uri="{FF2B5EF4-FFF2-40B4-BE49-F238E27FC236}">
                <a16:creationId xmlns:a16="http://schemas.microsoft.com/office/drawing/2014/main" id="{CD98FFD3-DB1A-4051-8534-EB7CA61948BC}"/>
              </a:ext>
            </a:extLst>
          </p:cNvPr>
          <p:cNvSpPr/>
          <p:nvPr/>
        </p:nvSpPr>
        <p:spPr>
          <a:xfrm>
            <a:off x="310379" y="1174732"/>
            <a:ext cx="11571241" cy="1323439"/>
          </a:xfrm>
          <a:prstGeom prst="rect">
            <a:avLst/>
          </a:prstGeom>
          <a:noFill/>
        </p:spPr>
        <p:txBody>
          <a:bodyPr wrap="square">
            <a:spAutoFit/>
          </a:bodyPr>
          <a:lstStyle/>
          <a:p>
            <a:pPr marL="457200" indent="-457200">
              <a:buFont typeface="Arial" panose="020B0604020202020204" pitchFamily="34" charset="0"/>
              <a:buChar char="•"/>
            </a:pPr>
            <a:endParaRPr lang="en-GB" sz="2400" dirty="0">
              <a:ea typeface="+mj-ea"/>
              <a:cs typeface="Arial" panose="020B0604020202020204" pitchFamily="34" charset="0"/>
            </a:endParaRPr>
          </a:p>
          <a:p>
            <a:endParaRPr lang="en-GB" sz="2800" dirty="0">
              <a:ea typeface="+mj-ea"/>
              <a:cs typeface="Arial" panose="020B0604020202020204" pitchFamily="34" charset="0"/>
            </a:endParaRPr>
          </a:p>
          <a:p>
            <a:pPr marL="457200" indent="-457200">
              <a:buFont typeface="Arial" panose="020B0604020202020204" pitchFamily="34" charset="0"/>
              <a:buChar char="•"/>
            </a:pPr>
            <a:endParaRPr lang="en-GB" sz="2800" dirty="0">
              <a:solidFill>
                <a:srgbClr val="00B0F0"/>
              </a:solidFill>
              <a:ea typeface="+mj-ea"/>
              <a:cs typeface="Arial" panose="020B0604020202020204" pitchFamily="34" charset="0"/>
            </a:endParaRPr>
          </a:p>
        </p:txBody>
      </p:sp>
      <p:pic>
        <p:nvPicPr>
          <p:cNvPr id="8" name="Picture 7">
            <a:extLst>
              <a:ext uri="{FF2B5EF4-FFF2-40B4-BE49-F238E27FC236}">
                <a16:creationId xmlns:a16="http://schemas.microsoft.com/office/drawing/2014/main" id="{D2AF6BBA-1B00-4572-8ABC-332BB1D0C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7941" y="5895552"/>
            <a:ext cx="1025091" cy="1025091"/>
          </a:xfrm>
          <a:prstGeom prst="rect">
            <a:avLst/>
          </a:prstGeom>
        </p:spPr>
      </p:pic>
      <p:sp>
        <p:nvSpPr>
          <p:cNvPr id="3" name="TextBox 2">
            <a:extLst>
              <a:ext uri="{FF2B5EF4-FFF2-40B4-BE49-F238E27FC236}">
                <a16:creationId xmlns:a16="http://schemas.microsoft.com/office/drawing/2014/main" id="{F685F353-92FA-4FCD-8D52-8CBD1E884D1F}"/>
              </a:ext>
            </a:extLst>
          </p:cNvPr>
          <p:cNvSpPr txBox="1"/>
          <p:nvPr/>
        </p:nvSpPr>
        <p:spPr>
          <a:xfrm>
            <a:off x="368968" y="416859"/>
            <a:ext cx="11512652" cy="2031325"/>
          </a:xfrm>
          <a:prstGeom prst="rect">
            <a:avLst/>
          </a:prstGeom>
          <a:noFill/>
        </p:spPr>
        <p:txBody>
          <a:bodyPr wrap="square" rtlCol="0">
            <a:spAutoFit/>
          </a:bodyPr>
          <a:lstStyle/>
          <a:p>
            <a:pPr algn="ctr"/>
            <a:r>
              <a:rPr lang="en-GB" sz="3600" dirty="0">
                <a:solidFill>
                  <a:schemeClr val="accent5"/>
                </a:solidFill>
              </a:rPr>
              <a:t>When bringing colleagues back to work or deciding to encourage working remotely – ask yourself?</a:t>
            </a:r>
          </a:p>
          <a:p>
            <a:pPr algn="ctr"/>
            <a:endParaRPr lang="en-GB" sz="3600" dirty="0">
              <a:solidFill>
                <a:schemeClr val="accent5"/>
              </a:solidFill>
            </a:endParaRPr>
          </a:p>
          <a:p>
            <a:endParaRPr lang="en-GB" dirty="0"/>
          </a:p>
        </p:txBody>
      </p:sp>
      <p:sp>
        <p:nvSpPr>
          <p:cNvPr id="10" name="TextBox 9">
            <a:extLst>
              <a:ext uri="{FF2B5EF4-FFF2-40B4-BE49-F238E27FC236}">
                <a16:creationId xmlns:a16="http://schemas.microsoft.com/office/drawing/2014/main" id="{7423D2DA-8F7D-4B4F-A6D1-195ED52A3432}"/>
              </a:ext>
            </a:extLst>
          </p:cNvPr>
          <p:cNvSpPr txBox="1"/>
          <p:nvPr/>
        </p:nvSpPr>
        <p:spPr>
          <a:xfrm>
            <a:off x="484094" y="2003612"/>
            <a:ext cx="11338938" cy="3108543"/>
          </a:xfrm>
          <a:prstGeom prst="rect">
            <a:avLst/>
          </a:prstGeom>
          <a:noFill/>
        </p:spPr>
        <p:txBody>
          <a:bodyPr wrap="square" rtlCol="0">
            <a:spAutoFit/>
          </a:bodyPr>
          <a:lstStyle/>
          <a:p>
            <a:pPr marL="342900" indent="-342900">
              <a:buAutoNum type="arabicPeriod"/>
            </a:pPr>
            <a:r>
              <a:rPr lang="en-GB" sz="2800" dirty="0"/>
              <a:t>Are we seeing the “best self” performance from this colleague?</a:t>
            </a:r>
          </a:p>
          <a:p>
            <a:pPr marL="342900" indent="-342900">
              <a:buAutoNum type="arabicPeriod"/>
            </a:pPr>
            <a:r>
              <a:rPr lang="en-GB" sz="2800" dirty="0"/>
              <a:t>How much in person interaction is required for this team to be successful?</a:t>
            </a:r>
          </a:p>
          <a:p>
            <a:pPr marL="342900" indent="-342900">
              <a:buAutoNum type="arabicPeriod"/>
            </a:pPr>
            <a:r>
              <a:rPr lang="en-GB" sz="2800" dirty="0"/>
              <a:t>How well are the team and work processes enabled to be able to work from home?</a:t>
            </a:r>
          </a:p>
          <a:p>
            <a:pPr marL="342900" indent="-342900">
              <a:buAutoNum type="arabicPeriod"/>
            </a:pPr>
            <a:r>
              <a:rPr lang="en-GB" sz="2800" dirty="0"/>
              <a:t>How likely is it that the team members will have challenges working from home?</a:t>
            </a:r>
          </a:p>
          <a:p>
            <a:pPr marL="342900" indent="-342900">
              <a:buAutoNum type="arabicPeriod"/>
            </a:pPr>
            <a:r>
              <a:rPr lang="en-GB" sz="2800" dirty="0"/>
              <a:t>How equipped are our managers to lead remote teams?</a:t>
            </a:r>
          </a:p>
        </p:txBody>
      </p:sp>
    </p:spTree>
    <p:extLst>
      <p:ext uri="{BB962C8B-B14F-4D97-AF65-F5344CB8AC3E}">
        <p14:creationId xmlns:p14="http://schemas.microsoft.com/office/powerpoint/2010/main" val="332744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60FDD60-8B4F-4703-903B-C2270B53F88B}"/>
              </a:ext>
            </a:extLst>
          </p:cNvPr>
          <p:cNvSpPr/>
          <p:nvPr/>
        </p:nvSpPr>
        <p:spPr>
          <a:xfrm>
            <a:off x="503296" y="49892"/>
            <a:ext cx="9477146"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b="1" dirty="0">
                <a:solidFill>
                  <a:srgbClr val="00B0F0"/>
                </a:solidFill>
                <a:latin typeface="Calibri Light" panose="020F0302020204030204"/>
                <a:cs typeface="Arial" panose="020B0604020202020204" pitchFamily="34" charset="0"/>
              </a:rPr>
              <a:t>What makes remote working a challenge?</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5C7CF09-F7CB-4F59-98D9-A93CE954C003}"/>
              </a:ext>
            </a:extLst>
          </p:cNvPr>
          <p:cNvSpPr txBox="1"/>
          <p:nvPr/>
        </p:nvSpPr>
        <p:spPr>
          <a:xfrm>
            <a:off x="503296" y="1384300"/>
            <a:ext cx="10647304" cy="4801314"/>
          </a:xfrm>
          <a:prstGeom prst="rect">
            <a:avLst/>
          </a:prstGeom>
          <a:noFill/>
        </p:spPr>
        <p:txBody>
          <a:bodyPr wrap="square" rtlCol="0">
            <a:spAutoFit/>
          </a:bodyPr>
          <a:lstStyle/>
          <a:p>
            <a:pPr marL="342900" indent="-342900">
              <a:buAutoNum type="arabicPeriod"/>
            </a:pPr>
            <a:r>
              <a:rPr lang="en-GB" dirty="0"/>
              <a:t>Lack of face to face supervision</a:t>
            </a:r>
          </a:p>
          <a:p>
            <a:pPr marL="342900" indent="-342900">
              <a:buAutoNum type="arabicPeriod"/>
            </a:pPr>
            <a:r>
              <a:rPr lang="en-GB" dirty="0"/>
              <a:t>Lack of access to expertise, knowledge, information, a person to bounce off.</a:t>
            </a:r>
          </a:p>
          <a:p>
            <a:pPr marL="342900" indent="-342900">
              <a:buAutoNum type="arabicPeriod"/>
            </a:pPr>
            <a:r>
              <a:rPr lang="en-GB" dirty="0"/>
              <a:t>Social isolation</a:t>
            </a:r>
          </a:p>
          <a:p>
            <a:pPr marL="342900" indent="-342900">
              <a:buAutoNum type="arabicPeriod"/>
            </a:pPr>
            <a:r>
              <a:rPr lang="en-GB" dirty="0"/>
              <a:t>Distractions at home </a:t>
            </a:r>
          </a:p>
          <a:p>
            <a:pPr marL="342900" indent="-342900">
              <a:buAutoNum type="arabicPeriod"/>
            </a:pPr>
            <a:r>
              <a:rPr lang="en-GB" dirty="0"/>
              <a:t>Lack of challenging targets/ sense of purpose… reinforcement of ley messages</a:t>
            </a:r>
          </a:p>
          <a:p>
            <a:pPr marL="342900" indent="-342900">
              <a:buAutoNum type="arabicPeriod"/>
            </a:pPr>
            <a:r>
              <a:rPr lang="en-GB" dirty="0"/>
              <a:t>Mangers ability</a:t>
            </a:r>
          </a:p>
          <a:p>
            <a:pPr marL="342900" indent="-342900">
              <a:buAutoNum type="arabicPeriod"/>
            </a:pPr>
            <a:r>
              <a:rPr lang="en-GB" dirty="0"/>
              <a:t>Time</a:t>
            </a:r>
          </a:p>
          <a:p>
            <a:pPr marL="342900" indent="-342900">
              <a:buAutoNum type="arabicPeriod"/>
            </a:pPr>
            <a:r>
              <a:rPr lang="en-GB" dirty="0"/>
              <a:t>Individual v team management </a:t>
            </a:r>
          </a:p>
          <a:p>
            <a:pPr marL="342900" indent="-342900">
              <a:buAutoNum type="arabicPeriod"/>
            </a:pPr>
            <a:r>
              <a:rPr lang="en-GB" dirty="0"/>
              <a:t>Consistency </a:t>
            </a:r>
          </a:p>
          <a:p>
            <a:pPr marL="342900" indent="-342900">
              <a:buAutoNum type="arabicPeriod"/>
            </a:pPr>
            <a:r>
              <a:rPr lang="en-GB" dirty="0"/>
              <a:t>Unofficial grapevine</a:t>
            </a:r>
          </a:p>
          <a:p>
            <a:pPr marL="342900" indent="-342900">
              <a:buAutoNum type="arabicPeriod"/>
            </a:pPr>
            <a:r>
              <a:rPr lang="en-GB" dirty="0"/>
              <a:t>Group creativity</a:t>
            </a:r>
          </a:p>
          <a:p>
            <a:pPr marL="342900" indent="-342900">
              <a:buAutoNum type="arabicPeriod"/>
            </a:pPr>
            <a:r>
              <a:rPr lang="en-GB" dirty="0"/>
              <a:t>Harnessing Innovation</a:t>
            </a:r>
          </a:p>
          <a:p>
            <a:pPr marL="342900" indent="-342900">
              <a:buAutoNum type="arabicPeriod"/>
            </a:pPr>
            <a:r>
              <a:rPr lang="en-GB" dirty="0"/>
              <a:t>Self leadership</a:t>
            </a:r>
          </a:p>
          <a:p>
            <a:pPr marL="342900" indent="-342900">
              <a:buAutoNum type="arabicPeriod"/>
            </a:pPr>
            <a:r>
              <a:rPr lang="en-GB" dirty="0"/>
              <a:t>Constant communications</a:t>
            </a:r>
          </a:p>
          <a:p>
            <a:pPr marL="342900" indent="-342900">
              <a:buAutoNum type="arabicPeriod"/>
            </a:pPr>
            <a:r>
              <a:rPr lang="en-GB" dirty="0"/>
              <a:t>Individual wellbeing </a:t>
            </a:r>
          </a:p>
          <a:p>
            <a:pPr marL="342900" indent="-342900">
              <a:buAutoNum type="arabicPeriod"/>
            </a:pPr>
            <a:r>
              <a:rPr lang="en-GB" dirty="0"/>
              <a:t>Ensuring colleagues bring their “best self” to work  </a:t>
            </a:r>
          </a:p>
          <a:p>
            <a:pPr marL="342900" indent="-342900">
              <a:buAutoNum type="arabicPeriod"/>
            </a:pPr>
            <a:endParaRPr lang="en-GB" dirty="0"/>
          </a:p>
        </p:txBody>
      </p:sp>
    </p:spTree>
    <p:extLst>
      <p:ext uri="{BB962C8B-B14F-4D97-AF65-F5344CB8AC3E}">
        <p14:creationId xmlns:p14="http://schemas.microsoft.com/office/powerpoint/2010/main" val="11012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CB193D-DDC3-4AB2-A9EC-7229145C8025}"/>
              </a:ext>
            </a:extLst>
          </p:cNvPr>
          <p:cNvGrpSpPr/>
          <p:nvPr/>
        </p:nvGrpSpPr>
        <p:grpSpPr>
          <a:xfrm>
            <a:off x="0" y="6023515"/>
            <a:ext cx="12192000" cy="834485"/>
            <a:chOff x="0" y="5727033"/>
            <a:chExt cx="12192000" cy="1130968"/>
          </a:xfrm>
        </p:grpSpPr>
        <p:sp>
          <p:nvSpPr>
            <p:cNvPr id="5" name="Rectangle 4">
              <a:extLst>
                <a:ext uri="{FF2B5EF4-FFF2-40B4-BE49-F238E27FC236}">
                  <a16:creationId xmlns:a16="http://schemas.microsoft.com/office/drawing/2014/main" id="{37F8CF72-99C5-4EFB-AE5C-F81BC4F6ACE7}"/>
                </a:ext>
              </a:extLst>
            </p:cNvPr>
            <p:cNvSpPr/>
            <p:nvPr/>
          </p:nvSpPr>
          <p:spPr>
            <a:xfrm>
              <a:off x="0" y="5727033"/>
              <a:ext cx="12192000" cy="1130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BCEE684-768D-41ED-B292-BCC498D73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056725"/>
              <a:ext cx="2560691" cy="488225"/>
            </a:xfrm>
            <a:prstGeom prst="rect">
              <a:avLst/>
            </a:prstGeom>
          </p:spPr>
        </p:pic>
      </p:grpSp>
      <p:sp>
        <p:nvSpPr>
          <p:cNvPr id="10" name="TextBox 9">
            <a:extLst>
              <a:ext uri="{FF2B5EF4-FFF2-40B4-BE49-F238E27FC236}">
                <a16:creationId xmlns:a16="http://schemas.microsoft.com/office/drawing/2014/main" id="{DE1D167A-69FD-45EA-B935-B8C538846E00}"/>
              </a:ext>
            </a:extLst>
          </p:cNvPr>
          <p:cNvSpPr txBox="1"/>
          <p:nvPr/>
        </p:nvSpPr>
        <p:spPr>
          <a:xfrm>
            <a:off x="368968" y="457200"/>
            <a:ext cx="10692732" cy="646331"/>
          </a:xfrm>
          <a:prstGeom prst="rect">
            <a:avLst/>
          </a:prstGeom>
          <a:noFill/>
        </p:spPr>
        <p:txBody>
          <a:bodyPr wrap="square" rtlCol="0">
            <a:spAutoFit/>
          </a:bodyPr>
          <a:lstStyle/>
          <a:p>
            <a:r>
              <a:rPr lang="en-GB" sz="3600" dirty="0">
                <a:solidFill>
                  <a:schemeClr val="accent5"/>
                </a:solidFill>
              </a:rPr>
              <a:t>Stand back and ask …..?</a:t>
            </a:r>
          </a:p>
        </p:txBody>
      </p:sp>
      <p:sp>
        <p:nvSpPr>
          <p:cNvPr id="13" name="TextBox 12">
            <a:extLst>
              <a:ext uri="{FF2B5EF4-FFF2-40B4-BE49-F238E27FC236}">
                <a16:creationId xmlns:a16="http://schemas.microsoft.com/office/drawing/2014/main" id="{591E2026-99D5-4462-B994-4DD6F7AF45F4}"/>
              </a:ext>
            </a:extLst>
          </p:cNvPr>
          <p:cNvSpPr txBox="1"/>
          <p:nvPr/>
        </p:nvSpPr>
        <p:spPr>
          <a:xfrm>
            <a:off x="508000" y="1485900"/>
            <a:ext cx="10960100" cy="3693319"/>
          </a:xfrm>
          <a:prstGeom prst="rect">
            <a:avLst/>
          </a:prstGeom>
          <a:noFill/>
        </p:spPr>
        <p:txBody>
          <a:bodyPr wrap="square" rtlCol="0">
            <a:spAutoFit/>
          </a:bodyPr>
          <a:lstStyle/>
          <a:p>
            <a:pPr marL="342900" indent="-342900">
              <a:buAutoNum type="arabicPeriod"/>
            </a:pPr>
            <a:r>
              <a:rPr lang="en-GB" dirty="0"/>
              <a:t>Do we have a short term crisis plan ticking along or do we have a long term  “The future of work at X company”  plan in place?</a:t>
            </a:r>
          </a:p>
          <a:p>
            <a:pPr marL="342900" indent="-342900">
              <a:buAutoNum type="arabicPeriod"/>
            </a:pPr>
            <a:r>
              <a:rPr lang="en-GB" dirty="0"/>
              <a:t>Have we ensured that our managers have the capacity to support our biggest expense “our people” to be engaged, working individually and together?</a:t>
            </a:r>
          </a:p>
          <a:p>
            <a:pPr marL="342900" indent="-342900">
              <a:buAutoNum type="arabicPeriod"/>
            </a:pPr>
            <a:r>
              <a:rPr lang="en-GB" dirty="0"/>
              <a:t>Have we equipped our managers with the confidence and skills to manage our people remotely or in a mixed working arrangement?</a:t>
            </a:r>
          </a:p>
          <a:p>
            <a:pPr marL="342900" indent="-342900">
              <a:buAutoNum type="arabicPeriod"/>
            </a:pPr>
            <a:r>
              <a:rPr lang="en-GB" dirty="0"/>
              <a:t>Have we consciously thought about the new habits we need to embed to make remote working effective for now and the future?</a:t>
            </a:r>
          </a:p>
          <a:p>
            <a:pPr marL="342900" indent="-342900">
              <a:buAutoNum type="arabicPeriod"/>
            </a:pPr>
            <a:r>
              <a:rPr lang="en-GB" dirty="0"/>
              <a:t>How effective are our managers at leading our people to ensure they are engaged working individually or together?</a:t>
            </a:r>
          </a:p>
          <a:p>
            <a:pPr marL="342900" indent="-342900">
              <a:buAutoNum type="arabicPeriod"/>
            </a:pPr>
            <a:r>
              <a:rPr lang="en-GB" dirty="0"/>
              <a:t>How Mentally Healthy are our managers?</a:t>
            </a:r>
          </a:p>
          <a:p>
            <a:pPr marL="342900" indent="-342900">
              <a:buAutoNum type="arabicPeriod"/>
            </a:pPr>
            <a:r>
              <a:rPr lang="en-GB" dirty="0"/>
              <a:t>Are they able to lead by example?</a:t>
            </a:r>
          </a:p>
          <a:p>
            <a:pPr marL="342900" indent="-342900">
              <a:buAutoNum type="arabicPeriod"/>
            </a:pPr>
            <a:endParaRPr lang="en-GB" dirty="0"/>
          </a:p>
        </p:txBody>
      </p:sp>
    </p:spTree>
    <p:extLst>
      <p:ext uri="{BB962C8B-B14F-4D97-AF65-F5344CB8AC3E}">
        <p14:creationId xmlns:p14="http://schemas.microsoft.com/office/powerpoint/2010/main" val="2665854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CB193D-DDC3-4AB2-A9EC-7229145C8025}"/>
              </a:ext>
            </a:extLst>
          </p:cNvPr>
          <p:cNvGrpSpPr/>
          <p:nvPr/>
        </p:nvGrpSpPr>
        <p:grpSpPr>
          <a:xfrm>
            <a:off x="0" y="6023515"/>
            <a:ext cx="12192000" cy="834485"/>
            <a:chOff x="0" y="5727033"/>
            <a:chExt cx="12192000" cy="1130968"/>
          </a:xfrm>
        </p:grpSpPr>
        <p:sp>
          <p:nvSpPr>
            <p:cNvPr id="5" name="Rectangle 4">
              <a:extLst>
                <a:ext uri="{FF2B5EF4-FFF2-40B4-BE49-F238E27FC236}">
                  <a16:creationId xmlns:a16="http://schemas.microsoft.com/office/drawing/2014/main" id="{37F8CF72-99C5-4EFB-AE5C-F81BC4F6ACE7}"/>
                </a:ext>
              </a:extLst>
            </p:cNvPr>
            <p:cNvSpPr/>
            <p:nvPr/>
          </p:nvSpPr>
          <p:spPr>
            <a:xfrm>
              <a:off x="0" y="5727033"/>
              <a:ext cx="12192000" cy="1130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BCEE684-768D-41ED-B292-BCC498D73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056725"/>
              <a:ext cx="2560691" cy="488225"/>
            </a:xfrm>
            <a:prstGeom prst="rect">
              <a:avLst/>
            </a:prstGeom>
          </p:spPr>
        </p:pic>
      </p:grpSp>
      <p:sp>
        <p:nvSpPr>
          <p:cNvPr id="10" name="TextBox 9">
            <a:extLst>
              <a:ext uri="{FF2B5EF4-FFF2-40B4-BE49-F238E27FC236}">
                <a16:creationId xmlns:a16="http://schemas.microsoft.com/office/drawing/2014/main" id="{DE1D167A-69FD-45EA-B935-B8C538846E00}"/>
              </a:ext>
            </a:extLst>
          </p:cNvPr>
          <p:cNvSpPr txBox="1"/>
          <p:nvPr/>
        </p:nvSpPr>
        <p:spPr>
          <a:xfrm>
            <a:off x="368968" y="457200"/>
            <a:ext cx="10692732" cy="646331"/>
          </a:xfrm>
          <a:prstGeom prst="rect">
            <a:avLst/>
          </a:prstGeom>
          <a:noFill/>
        </p:spPr>
        <p:txBody>
          <a:bodyPr wrap="square" rtlCol="0">
            <a:spAutoFit/>
          </a:bodyPr>
          <a:lstStyle/>
          <a:p>
            <a:r>
              <a:rPr lang="en-GB" sz="3600" dirty="0">
                <a:solidFill>
                  <a:schemeClr val="accent5"/>
                </a:solidFill>
              </a:rPr>
              <a:t>Stand back and ask …..?</a:t>
            </a:r>
          </a:p>
        </p:txBody>
      </p:sp>
      <p:sp>
        <p:nvSpPr>
          <p:cNvPr id="13" name="TextBox 12">
            <a:extLst>
              <a:ext uri="{FF2B5EF4-FFF2-40B4-BE49-F238E27FC236}">
                <a16:creationId xmlns:a16="http://schemas.microsoft.com/office/drawing/2014/main" id="{591E2026-99D5-4462-B994-4DD6F7AF45F4}"/>
              </a:ext>
            </a:extLst>
          </p:cNvPr>
          <p:cNvSpPr txBox="1"/>
          <p:nvPr/>
        </p:nvSpPr>
        <p:spPr>
          <a:xfrm>
            <a:off x="508000" y="1485900"/>
            <a:ext cx="10960100" cy="1200329"/>
          </a:xfrm>
          <a:prstGeom prst="rect">
            <a:avLst/>
          </a:prstGeom>
          <a:noFill/>
        </p:spPr>
        <p:txBody>
          <a:bodyPr wrap="square" rtlCol="0">
            <a:spAutoFit/>
          </a:bodyPr>
          <a:lstStyle/>
          <a:p>
            <a:r>
              <a:rPr lang="en-GB" dirty="0"/>
              <a:t>Are your managers bringing their “best self” to work each day and through this creating an environment that grows and facilitates mentally healthy, engaged colleagues to support your organisations’ </a:t>
            </a:r>
            <a:r>
              <a:rPr lang="en-GB" i="1" dirty="0"/>
              <a:t>sustainable</a:t>
            </a:r>
            <a:r>
              <a:rPr lang="en-GB" dirty="0"/>
              <a:t> success regardless of where they work?</a:t>
            </a:r>
          </a:p>
          <a:p>
            <a:pPr marL="342900" indent="-342900">
              <a:buAutoNum type="arabicPeriod"/>
            </a:pPr>
            <a:endParaRPr lang="en-GB" dirty="0"/>
          </a:p>
        </p:txBody>
      </p:sp>
    </p:spTree>
    <p:extLst>
      <p:ext uri="{BB962C8B-B14F-4D97-AF65-F5344CB8AC3E}">
        <p14:creationId xmlns:p14="http://schemas.microsoft.com/office/powerpoint/2010/main" val="1264957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CB193D-DDC3-4AB2-A9EC-7229145C8025}"/>
              </a:ext>
            </a:extLst>
          </p:cNvPr>
          <p:cNvGrpSpPr/>
          <p:nvPr/>
        </p:nvGrpSpPr>
        <p:grpSpPr>
          <a:xfrm>
            <a:off x="0" y="6023515"/>
            <a:ext cx="12192000" cy="834485"/>
            <a:chOff x="0" y="5727033"/>
            <a:chExt cx="12192000" cy="1130968"/>
          </a:xfrm>
        </p:grpSpPr>
        <p:sp>
          <p:nvSpPr>
            <p:cNvPr id="5" name="Rectangle 4">
              <a:extLst>
                <a:ext uri="{FF2B5EF4-FFF2-40B4-BE49-F238E27FC236}">
                  <a16:creationId xmlns:a16="http://schemas.microsoft.com/office/drawing/2014/main" id="{37F8CF72-99C5-4EFB-AE5C-F81BC4F6ACE7}"/>
                </a:ext>
              </a:extLst>
            </p:cNvPr>
            <p:cNvSpPr/>
            <p:nvPr/>
          </p:nvSpPr>
          <p:spPr>
            <a:xfrm>
              <a:off x="0" y="5727033"/>
              <a:ext cx="12192000" cy="1130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BCEE684-768D-41ED-B292-BCC498D73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 y="6056725"/>
              <a:ext cx="2560691" cy="488225"/>
            </a:xfrm>
            <a:prstGeom prst="rect">
              <a:avLst/>
            </a:prstGeom>
          </p:spPr>
        </p:pic>
      </p:grpSp>
      <p:sp>
        <p:nvSpPr>
          <p:cNvPr id="10" name="TextBox 9">
            <a:extLst>
              <a:ext uri="{FF2B5EF4-FFF2-40B4-BE49-F238E27FC236}">
                <a16:creationId xmlns:a16="http://schemas.microsoft.com/office/drawing/2014/main" id="{DE1D167A-69FD-45EA-B935-B8C538846E00}"/>
              </a:ext>
            </a:extLst>
          </p:cNvPr>
          <p:cNvSpPr txBox="1"/>
          <p:nvPr/>
        </p:nvSpPr>
        <p:spPr>
          <a:xfrm>
            <a:off x="368968" y="457200"/>
            <a:ext cx="10692732" cy="1200329"/>
          </a:xfrm>
          <a:prstGeom prst="rect">
            <a:avLst/>
          </a:prstGeom>
          <a:noFill/>
        </p:spPr>
        <p:txBody>
          <a:bodyPr wrap="square" rtlCol="0">
            <a:spAutoFit/>
          </a:bodyPr>
          <a:lstStyle/>
          <a:p>
            <a:r>
              <a:rPr lang="en-GB" sz="3600" dirty="0">
                <a:solidFill>
                  <a:schemeClr val="accent5"/>
                </a:solidFill>
              </a:rPr>
              <a:t>Hard HR: Why are some colleagues not wanting to come back to work? </a:t>
            </a:r>
          </a:p>
        </p:txBody>
      </p:sp>
      <p:sp>
        <p:nvSpPr>
          <p:cNvPr id="13" name="TextBox 12">
            <a:extLst>
              <a:ext uri="{FF2B5EF4-FFF2-40B4-BE49-F238E27FC236}">
                <a16:creationId xmlns:a16="http://schemas.microsoft.com/office/drawing/2014/main" id="{591E2026-99D5-4462-B994-4DD6F7AF45F4}"/>
              </a:ext>
            </a:extLst>
          </p:cNvPr>
          <p:cNvSpPr txBox="1"/>
          <p:nvPr/>
        </p:nvSpPr>
        <p:spPr>
          <a:xfrm>
            <a:off x="368968" y="1905000"/>
            <a:ext cx="10960100" cy="3693319"/>
          </a:xfrm>
          <a:prstGeom prst="rect">
            <a:avLst/>
          </a:prstGeom>
          <a:noFill/>
        </p:spPr>
        <p:txBody>
          <a:bodyPr wrap="square" rtlCol="0">
            <a:spAutoFit/>
          </a:bodyPr>
          <a:lstStyle/>
          <a:p>
            <a:r>
              <a:rPr lang="en-GB" dirty="0"/>
              <a:t>Top Issues over the last few weeks:</a:t>
            </a:r>
          </a:p>
          <a:p>
            <a:endParaRPr lang="en-GB" dirty="0"/>
          </a:p>
          <a:p>
            <a:pPr marL="285750" indent="-285750">
              <a:buFont typeface="Arial" panose="020B0604020202020204" pitchFamily="34" charset="0"/>
              <a:buChar char="•"/>
            </a:pPr>
            <a:r>
              <a:rPr lang="en-GB" dirty="0"/>
              <a:t>“ I like it I don’t want to come back into the office”</a:t>
            </a:r>
          </a:p>
          <a:p>
            <a:pPr marL="285750" indent="-285750">
              <a:buFont typeface="Arial" panose="020B0604020202020204" pitchFamily="34" charset="0"/>
              <a:buChar char="•"/>
            </a:pPr>
            <a:r>
              <a:rPr lang="en-GB" dirty="0"/>
              <a:t>“ I like working in my new job – can I change my hours to do both? Or you could just pay me cash! (leaving me on furlough!)</a:t>
            </a:r>
          </a:p>
          <a:p>
            <a:pPr marL="285750" indent="-285750">
              <a:buFont typeface="Arial" panose="020B0604020202020204" pitchFamily="34" charset="0"/>
              <a:buChar char="•"/>
            </a:pPr>
            <a:r>
              <a:rPr lang="en-GB" dirty="0"/>
              <a:t>Shielding Colleague – I don’t want to come in I haven’t been out for 5-6 months</a:t>
            </a:r>
          </a:p>
          <a:p>
            <a:pPr marL="285750" indent="-285750">
              <a:buFont typeface="Arial" panose="020B0604020202020204" pitchFamily="34" charset="0"/>
              <a:buChar char="•"/>
            </a:pPr>
            <a:r>
              <a:rPr lang="en-GB" dirty="0"/>
              <a:t>Colleagues lost in their own bubble</a:t>
            </a:r>
          </a:p>
          <a:p>
            <a:pPr marL="285750" indent="-285750">
              <a:buFont typeface="Arial" panose="020B0604020202020204" pitchFamily="34" charset="0"/>
              <a:buChar char="•"/>
            </a:pPr>
            <a:r>
              <a:rPr lang="en-GB" dirty="0"/>
              <a:t>AWOL</a:t>
            </a:r>
          </a:p>
          <a:p>
            <a:pPr marL="285750" indent="-285750">
              <a:buFont typeface="Arial" panose="020B0604020202020204" pitchFamily="34" charset="0"/>
              <a:buChar char="•"/>
            </a:pPr>
            <a:r>
              <a:rPr lang="en-GB" dirty="0"/>
              <a:t>Fear of workplace – disconnected with colleagues </a:t>
            </a:r>
          </a:p>
          <a:p>
            <a:pPr marL="285750" indent="-285750">
              <a:buFont typeface="Arial" panose="020B0604020202020204" pitchFamily="34" charset="0"/>
              <a:buChar char="•"/>
            </a:pPr>
            <a:r>
              <a:rPr lang="en-GB" dirty="0"/>
              <a:t>More mature – opting to now leave on retirement</a:t>
            </a:r>
          </a:p>
          <a:p>
            <a:pPr marL="285750" indent="-285750">
              <a:buFont typeface="Arial" panose="020B0604020202020204" pitchFamily="34" charset="0"/>
              <a:buChar char="•"/>
            </a:pPr>
            <a:r>
              <a:rPr lang="en-GB" dirty="0"/>
              <a:t>Those on furlough asking for redundancy as if you had a job I’d be back at work… (they actually have a new job) </a:t>
            </a:r>
          </a:p>
          <a:p>
            <a:pPr marL="285750" indent="-285750">
              <a:buFont typeface="Arial" panose="020B0604020202020204" pitchFamily="34" charset="0"/>
              <a:buChar char="•"/>
            </a:pPr>
            <a:endParaRPr lang="en-GB" dirty="0"/>
          </a:p>
          <a:p>
            <a:pPr marL="342900" indent="-342900">
              <a:buAutoNum type="arabicPeriod"/>
            </a:pPr>
            <a:endParaRPr lang="en-GB" dirty="0"/>
          </a:p>
        </p:txBody>
      </p:sp>
    </p:spTree>
    <p:extLst>
      <p:ext uri="{BB962C8B-B14F-4D97-AF65-F5344CB8AC3E}">
        <p14:creationId xmlns:p14="http://schemas.microsoft.com/office/powerpoint/2010/main" val="2677468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5848</TotalTime>
  <Words>857</Words>
  <Application>Microsoft Office PowerPoint</Application>
  <PresentationFormat>Widescreen</PresentationFormat>
  <Paragraphs>88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“Create an environment that enables individuals to bring their best self to work each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adam@hrchampions.co.uk</dc:creator>
  <cp:lastModifiedBy>Suzanne Hall-Gibbins</cp:lastModifiedBy>
  <cp:revision>606</cp:revision>
  <cp:lastPrinted>2020-06-03T15:55:33Z</cp:lastPrinted>
  <dcterms:created xsi:type="dcterms:W3CDTF">2019-02-19T14:57:18Z</dcterms:created>
  <dcterms:modified xsi:type="dcterms:W3CDTF">2020-08-23T07:27:19Z</dcterms:modified>
</cp:coreProperties>
</file>