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71" r:id="rId6"/>
    <p:sldId id="270" r:id="rId7"/>
    <p:sldId id="275" r:id="rId8"/>
    <p:sldId id="273" r:id="rId9"/>
    <p:sldId id="259" r:id="rId10"/>
    <p:sldId id="268" r:id="rId11"/>
    <p:sldId id="272" r:id="rId12"/>
  </p:sldIdLst>
  <p:sldSz cx="12192000" cy="6858000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neral Sans" pitchFamily="50" charset="0"/>
      <p:regular r:id="rId18"/>
    </p:embeddedFont>
    <p:embeddedFont>
      <p:font typeface="General Sans Medium" pitchFamily="50" charset="0"/>
      <p:regular r:id="rId19"/>
    </p:embeddedFont>
    <p:embeddedFont>
      <p:font typeface="General Sans Semibold" pitchFamily="50" charset="0"/>
      <p:bold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536"/>
    <a:srgbClr val="EFEFF1"/>
    <a:srgbClr val="F15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19" autoAdjust="0"/>
  </p:normalViewPr>
  <p:slideViewPr>
    <p:cSldViewPr snapToGrid="0">
      <p:cViewPr varScale="1">
        <p:scale>
          <a:sx n="85" d="100"/>
          <a:sy n="85" d="100"/>
        </p:scale>
        <p:origin x="4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el Church" userId="286432cf-01c6-4a4c-8091-e10c0391b9a8" providerId="ADAL" clId="{78865484-0E31-47ED-88DD-E590DCF902C6}"/>
    <pc:docChg chg="delSld modSld sldOrd">
      <pc:chgData name="Nigel Church" userId="286432cf-01c6-4a4c-8091-e10c0391b9a8" providerId="ADAL" clId="{78865484-0E31-47ED-88DD-E590DCF902C6}" dt="2023-11-28T09:55:24.026" v="6"/>
      <pc:docMkLst>
        <pc:docMk/>
      </pc:docMkLst>
      <pc:sldChg chg="ord">
        <pc:chgData name="Nigel Church" userId="286432cf-01c6-4a4c-8091-e10c0391b9a8" providerId="ADAL" clId="{78865484-0E31-47ED-88DD-E590DCF902C6}" dt="2023-11-28T09:55:24.026" v="6"/>
        <pc:sldMkLst>
          <pc:docMk/>
          <pc:sldMk cId="1149756159" sldId="259"/>
        </pc:sldMkLst>
      </pc:sldChg>
      <pc:sldChg chg="del">
        <pc:chgData name="Nigel Church" userId="286432cf-01c6-4a4c-8091-e10c0391b9a8" providerId="ADAL" clId="{78865484-0E31-47ED-88DD-E590DCF902C6}" dt="2023-11-28T09:55:03.348" v="2" actId="47"/>
        <pc:sldMkLst>
          <pc:docMk/>
          <pc:sldMk cId="112181111" sldId="269"/>
        </pc:sldMkLst>
      </pc:sldChg>
      <pc:sldChg chg="ord">
        <pc:chgData name="Nigel Church" userId="286432cf-01c6-4a4c-8091-e10c0391b9a8" providerId="ADAL" clId="{78865484-0E31-47ED-88DD-E590DCF902C6}" dt="2023-11-28T09:55:15.014" v="4"/>
        <pc:sldMkLst>
          <pc:docMk/>
          <pc:sldMk cId="3264089568" sldId="272"/>
        </pc:sldMkLst>
      </pc:sldChg>
      <pc:sldMasterChg chg="delSldLayout">
        <pc:chgData name="Nigel Church" userId="286432cf-01c6-4a4c-8091-e10c0391b9a8" providerId="ADAL" clId="{78865484-0E31-47ED-88DD-E590DCF902C6}" dt="2023-11-28T09:55:03.348" v="2" actId="47"/>
        <pc:sldMasterMkLst>
          <pc:docMk/>
          <pc:sldMasterMk cId="3828081462" sldId="2147483648"/>
        </pc:sldMasterMkLst>
        <pc:sldLayoutChg chg="del">
          <pc:chgData name="Nigel Church" userId="286432cf-01c6-4a4c-8091-e10c0391b9a8" providerId="ADAL" clId="{78865484-0E31-47ED-88DD-E590DCF902C6}" dt="2023-11-28T09:55:03.348" v="2" actId="47"/>
          <pc:sldLayoutMkLst>
            <pc:docMk/>
            <pc:sldMasterMk cId="3828081462" sldId="2147483648"/>
            <pc:sldLayoutMk cId="4092964269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A1-4C7E-9F6B-06F67D4A0B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A1-4C7E-9F6B-06F67D4A0B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A1-4C7E-9F6B-06F67D4A0B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A1-4C7E-9F6B-06F67D4A0BE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A1-4C7E-9F6B-06F67D4A0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D-446D-89D6-EB659CB9CD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DD-446D-89D6-EB659CB9CD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DD-446D-89D6-EB659CB9CD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DD-446D-89D6-EB659CB9CDD3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DD-446D-89D6-EB659CB9C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5-42FE-A880-9D9B4DDE09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65-42FE-A880-9D9B4DDE09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65-42FE-A880-9D9B4DDE09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65-42FE-A880-9D9B4DDE093E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A7-46C4-8203-0C41B619C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51309074332128E-2"/>
          <c:y val="3.9053961350416277E-2"/>
          <c:w val="0.96960890004558664"/>
          <c:h val="0.91832289374478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653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C0-4E2D-92C1-1D3C83BF753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4C0-4E2D-92C1-1D3C83BF7533}"/>
              </c:ext>
            </c:extLst>
          </c:dPt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0%</c:formatCode>
                <c:ptCount val="11"/>
                <c:pt idx="0">
                  <c:v>0.31</c:v>
                </c:pt>
                <c:pt idx="1">
                  <c:v>0.28999999999999998</c:v>
                </c:pt>
                <c:pt idx="2">
                  <c:v>0.26</c:v>
                </c:pt>
                <c:pt idx="3">
                  <c:v>0.25</c:v>
                </c:pt>
                <c:pt idx="4">
                  <c:v>0.24</c:v>
                </c:pt>
                <c:pt idx="5">
                  <c:v>0.24</c:v>
                </c:pt>
                <c:pt idx="6">
                  <c:v>0.21</c:v>
                </c:pt>
                <c:pt idx="7">
                  <c:v>0.21</c:v>
                </c:pt>
                <c:pt idx="8">
                  <c:v>0.2</c:v>
                </c:pt>
                <c:pt idx="9">
                  <c:v>0.18</c:v>
                </c:pt>
                <c:pt idx="1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A-4810-996C-974050AC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697630496"/>
        <c:axId val="196927471"/>
      </c:barChart>
      <c:catAx>
        <c:axId val="169763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tx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27471"/>
        <c:crosses val="autoZero"/>
        <c:auto val="1"/>
        <c:lblAlgn val="ctr"/>
        <c:lblOffset val="100"/>
        <c:noMultiLvlLbl val="0"/>
      </c:catAx>
      <c:valAx>
        <c:axId val="1969274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763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FF6536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0.86</c:v>
                </c:pt>
                <c:pt idx="1">
                  <c:v>0.8</c:v>
                </c:pt>
                <c:pt idx="2">
                  <c:v>0.79</c:v>
                </c:pt>
                <c:pt idx="3">
                  <c:v>0.76</c:v>
                </c:pt>
                <c:pt idx="4">
                  <c:v>0.73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BA-4810-996C-974050AC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697630496"/>
        <c:axId val="196927471"/>
      </c:barChart>
      <c:catAx>
        <c:axId val="169763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tx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27471"/>
        <c:crosses val="autoZero"/>
        <c:auto val="1"/>
        <c:lblAlgn val="ctr"/>
        <c:lblOffset val="100"/>
        <c:noMultiLvlLbl val="0"/>
      </c:catAx>
      <c:valAx>
        <c:axId val="19692747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9763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E7269-5C52-DE49-B157-E1D79A56D688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B7CF-14FA-2040-A611-6DF24759D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2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Nigel – name and job title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Tom – name and job title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- What we do in the business (day-to-day and in the future)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– we’re most interested in strategy and future vision. Tom, what do you feel we stand for?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B7CF-14FA-2040-A611-6DF24759D5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4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– AI is here and advancing quickly. We have to get ready now.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- AI should be used to revitalise and rehumanise the workforce in more creative, expressive, fulfilling ways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Nigel - People want to work with people and AI shouldn’t change that. Businesses that aim to dehumanise their operations will fail.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B7CF-14FA-2040-A611-6DF24759D5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7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Tom - What have Microsoft got to say? We attended an event last month, this is what Microsoft have found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Tom - These statistics are likely from the enterprise space and will quickly filter down to SMEs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- Summarise the stats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– let’s understand where AI is being used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B7CF-14FA-2040-A611-6DF24759D5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55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– discussion is about what the workforce of the future looks like, and this will be driven by what leaders and employees are looking for from AI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- Only 16% want to reduce headcount which is inevitable, but those employees could be retrained and redeployed elsewhere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- Twice the amount of leaders want to use AI to improve employee productivity rather than reducing headcount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12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- They want to focus on enriching the employee experience by reducing repetitive tasks -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want to see human beings fulfilling their human potential.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Nigel – allows skills inside the business that it could never have before, and allows them to be retrained/reskilled</a:t>
            </a:r>
            <a:endParaRPr lang="en-GB" dirty="0"/>
          </a:p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B7CF-14FA-2040-A611-6DF24759D5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48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– they spend a lot of time looking for information, trawling through documents and emails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– We put focus on putting together good agendas with follow ups but it can be time consuming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– Want AI to assist with our creative work – not to eliminate it but to make it easier if you don’t have the skills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– this view of what employees want should be in mind when developing an AI strategy. There’s lots of alignment between what employees and employers want.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B7CF-14FA-2040-A611-6DF24759D5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701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– there’s an importance around vision regarding technology. You need to have broader technology vision to be able to think about AI.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– to do this we take clients through a journey – overview of client journey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– so Tom, what is AI and what forms can it take in an organisation?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B7CF-14FA-2040-A611-6DF24759D5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3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Nigel - if you’re still using legacy technology, it will be next to impossible to effectively implement AI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Nigel – 1) spoken about vision and culture – develop a culture of technology. It will create positive engagement if they’re already using technology and help create buy-In with AI is mainstream.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Tom – 2) AI is another step in organisational change. Like in good change management, consult those who will be impacted and bring them on the journey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Nigel – 3) most successful organisations are aligned with wellbeing and development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Tom – 4) question pops up – how do we make sure protections are in place for employees and employers?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Nigel – wrap up – exciting time, not something to be fearful of, but get excited about and embrace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B7CF-14FA-2040-A611-6DF24759D5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5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Tom – go over the four different areas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General San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Nigel - The one we’re speaking about the modern workforce looks like and how it can help create happier employees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4B7CF-14FA-2040-A611-6DF24759D5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3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9945" y="5962800"/>
            <a:ext cx="2844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endParaRPr lang="en-US" sz="1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9945" y="618072"/>
            <a:ext cx="3860800" cy="3651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r>
              <a:rPr lang="en-US">
                <a:latin typeface="General Sans" pitchFamily="2" charset="77"/>
              </a:rPr>
              <a:t>Presentation</a:t>
            </a:r>
            <a:r>
              <a:rPr lang="en-US"/>
              <a:t>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BA727C-2C52-1940-99CC-9BAD1C466A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4296" y="5962800"/>
            <a:ext cx="4057759" cy="3651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buNone/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8AAD9BBA-DFD8-024B-A6B1-549EC4ABF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3311" y="2451538"/>
            <a:ext cx="5551216" cy="196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55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ull page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8AAD9BBA-DFD8-024B-A6B1-549EC4ABF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45" y="632976"/>
            <a:ext cx="1783255" cy="631782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0AE69F4-0A9A-6248-AC6D-8AE085EE107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960438" y="1724380"/>
            <a:ext cx="10236649" cy="3951801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chart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778C-C6B5-2F44-8474-CF2173B3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945" y="5958595"/>
            <a:ext cx="3860800" cy="3651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72504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24154FD-84EC-E849-806E-3255BBC4B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45" y="632973"/>
            <a:ext cx="1782000" cy="64227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C0FA5-6429-8343-83BA-87A016609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0438" y="1991066"/>
            <a:ext cx="3159617" cy="3572452"/>
          </a:xfrm>
          <a:prstGeom prst="rect">
            <a:avLst/>
          </a:prstGeom>
        </p:spPr>
        <p:txBody>
          <a:bodyPr lIns="0" tIns="0" rIns="0" bIns="0"/>
          <a:lstStyle>
            <a:lvl1pPr marL="9525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400" b="1" i="0">
                <a:latin typeface="General Sans Semibold" pitchFamily="2" charset="77"/>
              </a:defRPr>
            </a:lvl1pPr>
            <a:lvl2pPr marL="9525" indent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  <a:tabLst/>
              <a:defRPr sz="1400" b="0" i="0">
                <a:latin typeface="General Sans" pitchFamily="2" charset="77"/>
              </a:defRPr>
            </a:lvl2pPr>
            <a:lvl3pPr algn="ctr">
              <a:buFont typeface="Arial" panose="020B0604020202020204" pitchFamily="34" charset="0"/>
              <a:buNone/>
              <a:defRPr sz="2200"/>
            </a:lvl3pPr>
            <a:lvl4pPr algn="ctr">
              <a:buFont typeface="Arial" panose="020B0604020202020204" pitchFamily="34" charset="0"/>
              <a:buNone/>
              <a:defRPr sz="2200"/>
            </a:lvl4pPr>
            <a:lvl5pPr algn="ctr">
              <a:buFont typeface="Arial" panose="020B0604020202020204" pitchFamily="34" charset="0"/>
              <a:buNone/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47FF1F-5936-C94A-B64C-5DE005F8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945" y="5958595"/>
            <a:ext cx="3860800" cy="3651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84678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 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8AAD9BBA-DFD8-024B-A6B1-549EC4ABF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45" y="632976"/>
            <a:ext cx="1783255" cy="631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2C56E7-7D86-6546-8BB9-D58A8C2D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87" y="2767483"/>
            <a:ext cx="10272110" cy="154337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314325" indent="-306388" algn="l">
              <a:lnSpc>
                <a:spcPts val="5200"/>
              </a:lnSpc>
              <a:tabLst/>
              <a:defRPr sz="4500" b="1" i="0">
                <a:latin typeface="General Sans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C9F34AB-3F33-0244-8D10-19ED155ED5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0438" y="4343907"/>
            <a:ext cx="3159617" cy="1252661"/>
          </a:xfrm>
          <a:prstGeom prst="rect">
            <a:avLst/>
          </a:prstGeom>
        </p:spPr>
        <p:txBody>
          <a:bodyPr lIns="0" tIns="0" rIns="0" bIns="0"/>
          <a:lstStyle>
            <a:lvl1pPr marL="9525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0" i="0">
                <a:solidFill>
                  <a:schemeClr val="bg2"/>
                </a:solidFill>
                <a:latin typeface="General Sans Medium" pitchFamily="2" charset="77"/>
              </a:defRPr>
            </a:lvl1pPr>
            <a:lvl2pPr marL="9525" indent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  <a:tabLst/>
              <a:defRPr sz="1400"/>
            </a:lvl2pPr>
            <a:lvl3pPr algn="ctr">
              <a:buFont typeface="Arial" panose="020B0604020202020204" pitchFamily="34" charset="0"/>
              <a:buNone/>
              <a:defRPr sz="2200"/>
            </a:lvl3pPr>
            <a:lvl4pPr algn="ctr">
              <a:buFont typeface="Arial" panose="020B0604020202020204" pitchFamily="34" charset="0"/>
              <a:buNone/>
              <a:defRPr sz="2200"/>
            </a:lvl4pPr>
            <a:lvl5pPr algn="ctr">
              <a:buFont typeface="Arial" panose="020B0604020202020204" pitchFamily="34" charset="0"/>
              <a:buNone/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08C58A-DFF7-4A48-9DA8-4231A2AE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945" y="5958595"/>
            <a:ext cx="3860800" cy="3651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21359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8AAD9BBA-DFD8-024B-A6B1-549EC4ABF3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45" y="632976"/>
            <a:ext cx="1783255" cy="631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2C56E7-7D86-6546-8BB9-D58A8C2D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45" y="2857500"/>
            <a:ext cx="10272110" cy="1143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9200"/>
              </a:lnSpc>
              <a:defRPr sz="9000" b="0" i="0">
                <a:latin typeface="General Sans Semibold" pitchFamily="50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CFB8EED-35A1-3044-8838-B7361DB9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9945" y="5962800"/>
            <a:ext cx="28448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endParaRPr lang="en-US" sz="160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942D3375-7C2F-ED49-9E60-30D0478CB4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4296" y="5962800"/>
            <a:ext cx="4057759" cy="3651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buNone/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  <a:lvl2pPr algn="r">
              <a:defRPr sz="1600">
                <a:solidFill>
                  <a:schemeClr val="bg1"/>
                </a:solidFill>
              </a:defRPr>
            </a:lvl2pPr>
            <a:lvl3pPr algn="r">
              <a:defRPr sz="1600">
                <a:solidFill>
                  <a:schemeClr val="bg1"/>
                </a:solidFill>
              </a:defRPr>
            </a:lvl3pPr>
            <a:lvl4pPr algn="r">
              <a:defRPr sz="1600">
                <a:solidFill>
                  <a:schemeClr val="bg1"/>
                </a:solidFill>
              </a:defRPr>
            </a:lvl4pPr>
            <a:lvl5pPr algn="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173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column +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5D99C7-5E8D-9B4F-BC93-F99259826E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4483" y="0"/>
            <a:ext cx="5097517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C56E7-7D86-6546-8BB9-D58A8C2D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45" y="2355407"/>
            <a:ext cx="5649912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4500" b="1" i="0">
                <a:latin typeface="General Sans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24154FD-84EC-E849-806E-3255BBC4B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45" y="632973"/>
            <a:ext cx="1782000" cy="64227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411570-2B70-BE4E-B363-3805DA9BCC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0438" y="3443903"/>
            <a:ext cx="5649912" cy="2131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9525" indent="0">
              <a:buNone/>
              <a:tabLst/>
              <a:defRPr sz="1800" b="0" i="0">
                <a:latin typeface="General Sans" pitchFamily="2" charset="77"/>
              </a:defRPr>
            </a:lvl1pPr>
            <a:lvl2pPr>
              <a:buNone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8B4F99E-B8CD-004B-820A-A1932A99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945" y="5958595"/>
            <a:ext cx="3860800" cy="3651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91125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ight Column +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B5D99C7-5E8D-9B4F-BC93-F99259826E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97517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C56E7-7D86-6546-8BB9-D58A8C2D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852" y="2355407"/>
            <a:ext cx="5440525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4500" b="1" i="0">
                <a:latin typeface="General Sans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24154FD-84EC-E849-806E-3255BBC4B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55310" y="632973"/>
            <a:ext cx="1782000" cy="64227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411570-2B70-BE4E-B363-3805DA9BCC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06346" y="3454413"/>
            <a:ext cx="5649912" cy="2131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9525" indent="0">
              <a:buNone/>
              <a:tabLst/>
              <a:defRPr sz="1800" b="0" i="0">
                <a:latin typeface="General Sans" pitchFamily="2" charset="77"/>
              </a:defRPr>
            </a:lvl1pPr>
            <a:lvl2pPr>
              <a:buNone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606A11-3317-7E44-B68A-5515ED20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6510" y="5958595"/>
            <a:ext cx="3860800" cy="3651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pPr algn="r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1958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ubl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56E7-7D86-6546-8BB9-D58A8C2D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45" y="1651214"/>
            <a:ext cx="4862786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5000"/>
              </a:lnSpc>
              <a:defRPr sz="4500" b="1" i="0">
                <a:latin typeface="General Sans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24154FD-84EC-E849-806E-3255BBC4B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45" y="632973"/>
            <a:ext cx="1782000" cy="64227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411570-2B70-BE4E-B363-3805DA9BCC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0438" y="2750220"/>
            <a:ext cx="4862293" cy="2131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9525" indent="0">
              <a:buNone/>
              <a:tabLst/>
              <a:defRPr sz="1800" b="0" i="0">
                <a:latin typeface="General Sans" pitchFamily="2" charset="77"/>
              </a:defRPr>
            </a:lvl1pPr>
            <a:lvl2pPr>
              <a:buNone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5CE9F807-4F8B-CE44-BE14-2591968B77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25514" y="2750220"/>
            <a:ext cx="4862293" cy="2131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9525" indent="0">
              <a:buNone/>
              <a:tabLst/>
              <a:defRPr sz="1800" b="0" i="0">
                <a:latin typeface="General Sans" pitchFamily="2" charset="77"/>
              </a:defRPr>
            </a:lvl1pPr>
            <a:lvl2pPr>
              <a:buNone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0F9669-67BA-6740-BBF1-64E8E156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945" y="5958595"/>
            <a:ext cx="3860800" cy="3651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57842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Pr>
        <a:solidFill>
          <a:srgbClr val="FF65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56E7-7D86-6546-8BB9-D58A8C2D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500"/>
            <a:ext cx="12191999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9200"/>
              </a:lnSpc>
              <a:defRPr sz="6000" b="1" i="0">
                <a:latin typeface="General Sans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217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56E7-7D86-6546-8BB9-D58A8C2D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44" y="1667840"/>
            <a:ext cx="10271617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5000"/>
              </a:lnSpc>
              <a:defRPr sz="4500" b="1" i="0">
                <a:latin typeface="General Sans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24154FD-84EC-E849-806E-3255BBC4B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45" y="632973"/>
            <a:ext cx="1782000" cy="64227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C0FA5-6429-8343-83BA-87A016609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0438" y="2911475"/>
            <a:ext cx="3159617" cy="2228850"/>
          </a:xfrm>
          <a:prstGeom prst="rect">
            <a:avLst/>
          </a:prstGeom>
        </p:spPr>
        <p:txBody>
          <a:bodyPr lIns="0" tIns="0" rIns="0" bIns="0"/>
          <a:lstStyle>
            <a:lvl1pPr marL="9525" indent="0" algn="ctr">
              <a:lnSpc>
                <a:spcPts val="2624"/>
              </a:lnSpc>
              <a:spcAft>
                <a:spcPts val="1200"/>
              </a:spcAft>
              <a:buFont typeface="Arial" panose="020B0604020202020204" pitchFamily="34" charset="0"/>
              <a:buNone/>
              <a:tabLst/>
              <a:defRPr sz="1800" b="1" i="0">
                <a:latin typeface="General Sans Semibold" pitchFamily="2" charset="77"/>
              </a:defRPr>
            </a:lvl1pPr>
            <a:lvl2pPr marL="9525" indent="0" algn="ctr">
              <a:lnSpc>
                <a:spcPts val="2624"/>
              </a:lnSpc>
              <a:buFont typeface="Arial" panose="020B0604020202020204" pitchFamily="34" charset="0"/>
              <a:buNone/>
              <a:tabLst/>
              <a:defRPr sz="1800" b="0" i="0">
                <a:latin typeface="General Sans" pitchFamily="2" charset="77"/>
              </a:defRPr>
            </a:lvl2pPr>
            <a:lvl3pPr algn="ctr">
              <a:buFont typeface="Arial" panose="020B0604020202020204" pitchFamily="34" charset="0"/>
              <a:buNone/>
              <a:defRPr sz="2200"/>
            </a:lvl3pPr>
            <a:lvl4pPr algn="ctr">
              <a:buFont typeface="Arial" panose="020B0604020202020204" pitchFamily="34" charset="0"/>
              <a:buNone/>
              <a:defRPr sz="2200"/>
            </a:lvl4pPr>
            <a:lvl5pPr algn="ctr">
              <a:buFont typeface="Arial" panose="020B0604020202020204" pitchFamily="34" charset="0"/>
              <a:buNone/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4E9B074-C6BB-D34B-8AA0-4A7DEC3676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6962" y="2911475"/>
            <a:ext cx="3159617" cy="2228850"/>
          </a:xfrm>
          <a:prstGeom prst="rect">
            <a:avLst/>
          </a:prstGeom>
        </p:spPr>
        <p:txBody>
          <a:bodyPr lIns="0" tIns="0" rIns="0" bIns="0"/>
          <a:lstStyle>
            <a:lvl1pPr marL="9525" indent="0" algn="ctr">
              <a:lnSpc>
                <a:spcPts val="2624"/>
              </a:lnSpc>
              <a:spcAft>
                <a:spcPts val="1200"/>
              </a:spcAft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tx1"/>
                </a:solidFill>
                <a:latin typeface="General Sans Semibold" pitchFamily="2" charset="77"/>
                <a:ea typeface="+mn-ea"/>
                <a:cs typeface="+mn-cs"/>
              </a:defRPr>
            </a:lvl1pPr>
            <a:lvl2pPr marL="9525" indent="0" algn="ctr">
              <a:lnSpc>
                <a:spcPts val="2624"/>
              </a:lnSpc>
              <a:buFont typeface="Arial" panose="020B0604020202020204" pitchFamily="34" charset="0"/>
              <a:buNone/>
              <a:tabLst/>
              <a:defRPr lang="en-US" sz="1800" b="0" i="0" kern="1200" dirty="0" smtClean="0">
                <a:solidFill>
                  <a:schemeClr val="tx1"/>
                </a:solidFill>
                <a:latin typeface="General Sans" pitchFamily="2" charset="77"/>
                <a:ea typeface="+mn-ea"/>
                <a:cs typeface="+mn-cs"/>
              </a:defRPr>
            </a:lvl2pPr>
            <a:lvl3pPr algn="ctr">
              <a:buFont typeface="Arial" panose="020B0604020202020204" pitchFamily="34" charset="0"/>
              <a:buNone/>
              <a:defRPr sz="2200"/>
            </a:lvl3pPr>
            <a:lvl4pPr algn="ctr">
              <a:buFont typeface="Arial" panose="020B0604020202020204" pitchFamily="34" charset="0"/>
              <a:buNone/>
              <a:defRPr sz="2200"/>
            </a:lvl4pPr>
            <a:lvl5pPr algn="ctr">
              <a:buFont typeface="Arial" panose="020B0604020202020204" pitchFamily="34" charset="0"/>
              <a:buNone/>
              <a:defRPr sz="2200"/>
            </a:lvl5pPr>
          </a:lstStyle>
          <a:p>
            <a:pPr marL="9525" lvl="0" indent="0" algn="ctr" defTabSz="457200" rtl="0" eaLnBrk="1" latinLnBrk="0" hangingPunct="1">
              <a:lnSpc>
                <a:spcPts val="2624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Click to edit Master text styles</a:t>
            </a:r>
          </a:p>
          <a:p>
            <a:pPr marL="9525" lvl="1" indent="0" algn="ctr" defTabSz="457200" rtl="0" eaLnBrk="1" latinLnBrk="0" hangingPunct="1">
              <a:lnSpc>
                <a:spcPts val="2624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4C734CB-D70E-0045-8BD0-FEF4EE291C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8700" y="2911475"/>
            <a:ext cx="3159617" cy="2228850"/>
          </a:xfrm>
          <a:prstGeom prst="rect">
            <a:avLst/>
          </a:prstGeom>
        </p:spPr>
        <p:txBody>
          <a:bodyPr lIns="0" tIns="0" rIns="0" bIns="0"/>
          <a:lstStyle>
            <a:lvl1pPr marL="9525" indent="0" algn="ctr">
              <a:lnSpc>
                <a:spcPts val="2624"/>
              </a:lnSpc>
              <a:spcAft>
                <a:spcPts val="1200"/>
              </a:spcAft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tx1"/>
                </a:solidFill>
                <a:latin typeface="General Sans Semibold" pitchFamily="2" charset="77"/>
                <a:ea typeface="+mn-ea"/>
                <a:cs typeface="+mn-cs"/>
              </a:defRPr>
            </a:lvl1pPr>
            <a:lvl2pPr marL="9525" indent="0" algn="ctr">
              <a:lnSpc>
                <a:spcPts val="2624"/>
              </a:lnSpc>
              <a:buFont typeface="Arial" panose="020B0604020202020204" pitchFamily="34" charset="0"/>
              <a:buNone/>
              <a:tabLst/>
              <a:defRPr lang="en-US" sz="1800" b="0" i="0" kern="1200" dirty="0" smtClean="0">
                <a:solidFill>
                  <a:schemeClr val="tx1"/>
                </a:solidFill>
                <a:latin typeface="General Sans" pitchFamily="2" charset="77"/>
                <a:ea typeface="+mn-ea"/>
                <a:cs typeface="+mn-cs"/>
              </a:defRPr>
            </a:lvl2pPr>
            <a:lvl3pPr algn="ctr">
              <a:buFont typeface="Arial" panose="020B0604020202020204" pitchFamily="34" charset="0"/>
              <a:buNone/>
              <a:defRPr sz="2200"/>
            </a:lvl3pPr>
            <a:lvl4pPr algn="ctr">
              <a:buFont typeface="Arial" panose="020B0604020202020204" pitchFamily="34" charset="0"/>
              <a:buNone/>
              <a:defRPr sz="2200"/>
            </a:lvl4pPr>
            <a:lvl5pPr algn="ctr">
              <a:buFont typeface="Arial" panose="020B0604020202020204" pitchFamily="34" charset="0"/>
              <a:buNone/>
              <a:defRPr sz="2200"/>
            </a:lvl5pPr>
          </a:lstStyle>
          <a:p>
            <a:pPr marL="9525" lvl="0" indent="0" algn="ctr" defTabSz="457200" rtl="0" eaLnBrk="1" latinLnBrk="0" hangingPunct="1">
              <a:lnSpc>
                <a:spcPts val="2624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Click to edit Master text styles</a:t>
            </a:r>
          </a:p>
          <a:p>
            <a:pPr marL="9525" lvl="1" indent="0" algn="ctr" defTabSz="457200" rtl="0" eaLnBrk="1" latinLnBrk="0" hangingPunct="1">
              <a:lnSpc>
                <a:spcPts val="2624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</a:pPr>
            <a:r>
              <a:rPr lang="en-GB"/>
              <a:t>Second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D94837-E604-AF40-A7C0-FC58F057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945" y="5958595"/>
            <a:ext cx="3860800" cy="3651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02305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ble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A4BC1A-4519-DF45-8B97-A92C737A97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323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ound Image and Da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C56E7-7D86-6546-8BB9-D58A8C2D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44" y="1336722"/>
            <a:ext cx="10271617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ts val="5000"/>
              </a:lnSpc>
              <a:defRPr sz="4500" b="1" i="0">
                <a:latin typeface="General Sans Semibold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C24154FD-84EC-E849-806E-3255BBC4B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9945" y="632973"/>
            <a:ext cx="1782000" cy="64227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C0FA5-6429-8343-83BA-87A016609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5421" y="4277820"/>
            <a:ext cx="3159617" cy="2228850"/>
          </a:xfrm>
          <a:prstGeom prst="rect">
            <a:avLst/>
          </a:prstGeom>
        </p:spPr>
        <p:txBody>
          <a:bodyPr lIns="0" tIns="0" rIns="0" bIns="0"/>
          <a:lstStyle>
            <a:lvl1pPr marL="9525" indent="0" algn="ctr">
              <a:lnSpc>
                <a:spcPts val="2624"/>
              </a:lnSpc>
              <a:buFont typeface="Arial" panose="020B0604020202020204" pitchFamily="34" charset="0"/>
              <a:buNone/>
              <a:tabLst/>
              <a:defRPr sz="2400" b="1" i="0">
                <a:solidFill>
                  <a:schemeClr val="tx2"/>
                </a:solidFill>
                <a:latin typeface="General Sans Semibold" pitchFamily="2" charset="77"/>
              </a:defRPr>
            </a:lvl1pPr>
            <a:lvl2pPr marL="9525" indent="0" algn="ctr">
              <a:lnSpc>
                <a:spcPct val="100000"/>
              </a:lnSpc>
              <a:buFont typeface="Arial" panose="020B0604020202020204" pitchFamily="34" charset="0"/>
              <a:buNone/>
              <a:tabLst/>
              <a:defRPr sz="1600" b="0" i="0">
                <a:latin typeface="General Sans" pitchFamily="2" charset="77"/>
              </a:defRPr>
            </a:lvl2pPr>
            <a:lvl3pPr algn="ctr">
              <a:buFont typeface="Arial" panose="020B0604020202020204" pitchFamily="34" charset="0"/>
              <a:buNone/>
              <a:defRPr sz="2200"/>
            </a:lvl3pPr>
            <a:lvl4pPr algn="ctr">
              <a:buFont typeface="Arial" panose="020B0604020202020204" pitchFamily="34" charset="0"/>
              <a:buNone/>
              <a:defRPr sz="2200"/>
            </a:lvl4pPr>
            <a:lvl5pPr algn="ctr">
              <a:buFont typeface="Arial" panose="020B0604020202020204" pitchFamily="34" charset="0"/>
              <a:buNone/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4E9B074-C6BB-D34B-8AA0-4A7DEC3676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6962" y="4277820"/>
            <a:ext cx="3159617" cy="2228850"/>
          </a:xfrm>
          <a:prstGeom prst="rect">
            <a:avLst/>
          </a:prstGeom>
        </p:spPr>
        <p:txBody>
          <a:bodyPr lIns="0" tIns="0" rIns="0" bIns="0"/>
          <a:lstStyle>
            <a:lvl1pPr marL="9525" indent="0" algn="ctr">
              <a:lnSpc>
                <a:spcPts val="2624"/>
              </a:lnSpc>
              <a:buFont typeface="Arial" panose="020B0604020202020204" pitchFamily="34" charset="0"/>
              <a:buNone/>
              <a:tabLst/>
              <a:defRPr lang="en-US" sz="2400" b="1" i="0" kern="1200" dirty="0" smtClean="0">
                <a:solidFill>
                  <a:schemeClr val="tx2"/>
                </a:solidFill>
                <a:latin typeface="General Sans Semibold" pitchFamily="2" charset="77"/>
                <a:ea typeface="+mn-ea"/>
                <a:cs typeface="+mn-cs"/>
              </a:defRPr>
            </a:lvl1pPr>
            <a:lvl2pPr marL="9525" indent="0" algn="ctr">
              <a:lnSpc>
                <a:spcPct val="100000"/>
              </a:lnSpc>
              <a:buFont typeface="Arial" panose="020B0604020202020204" pitchFamily="34" charset="0"/>
              <a:buNone/>
              <a:tabLst/>
              <a:defRPr lang="en-US" sz="1600" b="0" i="0" kern="1200" dirty="0">
                <a:solidFill>
                  <a:schemeClr val="tx1"/>
                </a:solidFill>
                <a:latin typeface="General Sans" pitchFamily="2" charset="77"/>
                <a:ea typeface="+mn-ea"/>
                <a:cs typeface="+mn-cs"/>
              </a:defRPr>
            </a:lvl2pPr>
            <a:lvl3pPr algn="ctr">
              <a:buFont typeface="Arial" panose="020B0604020202020204" pitchFamily="34" charset="0"/>
              <a:buNone/>
              <a:defRPr sz="2200"/>
            </a:lvl3pPr>
            <a:lvl4pPr algn="ctr">
              <a:buFont typeface="Arial" panose="020B0604020202020204" pitchFamily="34" charset="0"/>
              <a:buNone/>
              <a:defRPr sz="2200"/>
            </a:lvl4pPr>
            <a:lvl5pPr algn="ctr">
              <a:buFont typeface="Arial" panose="020B0604020202020204" pitchFamily="34" charset="0"/>
              <a:buNone/>
              <a:defRPr sz="2200"/>
            </a:lvl5pPr>
          </a:lstStyle>
          <a:p>
            <a:pPr marL="9525" lvl="0" indent="0" algn="ctr" defTabSz="457200" rtl="0" eaLnBrk="1" latinLnBrk="0" hangingPunct="1">
              <a:lnSpc>
                <a:spcPts val="2624"/>
              </a:lnSpc>
              <a:spcBef>
                <a:spcPct val="20000"/>
              </a:spcBef>
              <a:buFont typeface="Arial" panose="020B0604020202020204" pitchFamily="34" charset="0"/>
              <a:buNone/>
              <a:tabLst/>
            </a:pPr>
            <a:r>
              <a:rPr lang="en-GB"/>
              <a:t>Click to edit Master text styles</a:t>
            </a:r>
          </a:p>
          <a:p>
            <a:pPr marL="9525" lvl="1" indent="0" algn="ctr" defTabSz="457200" rtl="0" eaLnBrk="1" latinLnBrk="0" hangingPunct="1">
              <a:lnSpc>
                <a:spcPts val="2624"/>
              </a:lnSpc>
              <a:spcBef>
                <a:spcPct val="20000"/>
              </a:spcBef>
              <a:buFont typeface="Arial" panose="020B0604020202020204" pitchFamily="34" charset="0"/>
              <a:buNone/>
              <a:tabLst/>
            </a:pPr>
            <a:r>
              <a:rPr lang="en-GB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4C734CB-D70E-0045-8BD0-FEF4EE291C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8700" y="4277820"/>
            <a:ext cx="3159617" cy="2228850"/>
          </a:xfrm>
          <a:prstGeom prst="rect">
            <a:avLst/>
          </a:prstGeom>
        </p:spPr>
        <p:txBody>
          <a:bodyPr lIns="0" tIns="0" rIns="0" bIns="0"/>
          <a:lstStyle>
            <a:lvl1pPr marL="9525" indent="0" algn="ctr">
              <a:lnSpc>
                <a:spcPts val="2624"/>
              </a:lnSpc>
              <a:buFont typeface="Arial" panose="020B0604020202020204" pitchFamily="34" charset="0"/>
              <a:buNone/>
              <a:tabLst/>
              <a:defRPr lang="en-US" sz="2400" b="1" i="0" kern="1200" dirty="0" smtClean="0">
                <a:solidFill>
                  <a:schemeClr val="tx2"/>
                </a:solidFill>
                <a:latin typeface="General Sans Semibold" pitchFamily="2" charset="77"/>
                <a:ea typeface="+mn-ea"/>
                <a:cs typeface="+mn-cs"/>
              </a:defRPr>
            </a:lvl1pPr>
            <a:lvl2pPr marL="9525" indent="0" algn="ctr">
              <a:lnSpc>
                <a:spcPct val="100000"/>
              </a:lnSpc>
              <a:buFont typeface="Arial" panose="020B0604020202020204" pitchFamily="34" charset="0"/>
              <a:buNone/>
              <a:tabLst/>
              <a:defRPr lang="en-US" sz="1600" b="0" i="0" kern="1200" dirty="0">
                <a:solidFill>
                  <a:schemeClr val="tx1"/>
                </a:solidFill>
                <a:latin typeface="General Sans" pitchFamily="2" charset="77"/>
                <a:ea typeface="+mn-ea"/>
                <a:cs typeface="+mn-cs"/>
              </a:defRPr>
            </a:lvl2pPr>
            <a:lvl3pPr algn="ctr">
              <a:buFont typeface="Arial" panose="020B0604020202020204" pitchFamily="34" charset="0"/>
              <a:buNone/>
              <a:defRPr sz="2200"/>
            </a:lvl3pPr>
            <a:lvl4pPr algn="ctr">
              <a:buFont typeface="Arial" panose="020B0604020202020204" pitchFamily="34" charset="0"/>
              <a:buNone/>
              <a:defRPr sz="2200"/>
            </a:lvl4pPr>
            <a:lvl5pPr algn="ctr">
              <a:buFont typeface="Arial" panose="020B0604020202020204" pitchFamily="34" charset="0"/>
              <a:buNone/>
              <a:defRPr sz="2200"/>
            </a:lvl5pPr>
          </a:lstStyle>
          <a:p>
            <a:pPr marL="9525" marR="0" lvl="0" indent="0" algn="ctr" defTabSz="457200" rtl="0" eaLnBrk="1" fontAlgn="auto" latinLnBrk="0" hangingPunct="1">
              <a:lnSpc>
                <a:spcPts val="2624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  <a:p>
            <a:pPr marL="9525" marR="0" lvl="1" indent="0" algn="ctr" defTabSz="457200" rtl="0" eaLnBrk="1" fontAlgn="auto" latinLnBrk="0" hangingPunct="1">
              <a:lnSpc>
                <a:spcPts val="2624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5DFC45-32ED-974A-B996-66C73E0158FC}"/>
              </a:ext>
            </a:extLst>
          </p:cNvPr>
          <p:cNvCxnSpPr/>
          <p:nvPr userDrawn="1"/>
        </p:nvCxnSpPr>
        <p:spPr>
          <a:xfrm>
            <a:off x="1324303" y="2228830"/>
            <a:ext cx="956441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D37431D-A80B-1647-A24C-38403C319BE2}"/>
              </a:ext>
            </a:extLst>
          </p:cNvPr>
          <p:cNvSpPr/>
          <p:nvPr userDrawn="1"/>
        </p:nvSpPr>
        <p:spPr>
          <a:xfrm>
            <a:off x="2441029" y="2148253"/>
            <a:ext cx="148400" cy="148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9B1ECF-7BD1-F747-BF70-2651F5987AF6}"/>
              </a:ext>
            </a:extLst>
          </p:cNvPr>
          <p:cNvSpPr/>
          <p:nvPr userDrawn="1"/>
        </p:nvSpPr>
        <p:spPr>
          <a:xfrm>
            <a:off x="5973508" y="2084743"/>
            <a:ext cx="270000" cy="270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808BB6-8DF2-E94E-A81B-6AB6813BA5A5}"/>
              </a:ext>
            </a:extLst>
          </p:cNvPr>
          <p:cNvSpPr/>
          <p:nvPr userDrawn="1"/>
        </p:nvSpPr>
        <p:spPr>
          <a:xfrm>
            <a:off x="9602570" y="2148253"/>
            <a:ext cx="148400" cy="148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799E6BB-4D0C-324F-A6B9-9152B78FD0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69898" y="2545824"/>
            <a:ext cx="1490663" cy="149225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4702BC35-A526-A944-8A11-DB8AC96C1BC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63177" y="2545824"/>
            <a:ext cx="1490663" cy="149225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45FEDB4C-8A16-8E4D-B149-205E3EF90D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31439" y="2545824"/>
            <a:ext cx="1490663" cy="1492250"/>
          </a:xfrm>
          <a:prstGeom prst="ellipse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63E9A79-F165-6649-8477-1A3396E3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945" y="5958595"/>
            <a:ext cx="3860800" cy="36512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600" b="0" i="0">
                <a:solidFill>
                  <a:schemeClr val="tx1"/>
                </a:solidFill>
                <a:latin typeface="General Sans Medium" pitchFamily="2" charset="77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39659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8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66DE7-188E-A643-8132-CC86B151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9945" y="618072"/>
            <a:ext cx="3860800" cy="365124"/>
          </a:xfrm>
        </p:spPr>
        <p:txBody>
          <a:bodyPr/>
          <a:lstStyle/>
          <a:p>
            <a:r>
              <a:rPr lang="en-GB"/>
              <a:t>The Importance of AI in the Workplace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B071DF-4857-984D-87ED-BD35721BC2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4296" y="5962800"/>
            <a:ext cx="4057759" cy="365125"/>
          </a:xfrm>
        </p:spPr>
        <p:txBody>
          <a:bodyPr/>
          <a:lstStyle/>
          <a:p>
            <a:r>
              <a:rPr lang="en-GB" dirty="0"/>
              <a:t>Nigel Church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0721A-2C66-E247-A564-3780B8EA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dirty="0" err="1"/>
              <a:t>Tuedday</a:t>
            </a:r>
            <a:r>
              <a:rPr lang="en-US" sz="1600" dirty="0"/>
              <a:t> 9</a:t>
            </a:r>
            <a:r>
              <a:rPr lang="en-US" sz="1600" baseline="30000" dirty="0"/>
              <a:t>th</a:t>
            </a:r>
            <a:r>
              <a:rPr lang="en-US" sz="1600" dirty="0"/>
              <a:t> November 2023</a:t>
            </a:r>
          </a:p>
        </p:txBody>
      </p:sp>
    </p:spTree>
    <p:extLst>
      <p:ext uri="{BB962C8B-B14F-4D97-AF65-F5344CB8AC3E}">
        <p14:creationId xmlns:p14="http://schemas.microsoft.com/office/powerpoint/2010/main" val="363304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0C4F6E-4EEA-6E48-8B38-1B238B79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419" y="2576063"/>
            <a:ext cx="10413162" cy="17058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5400">
                <a:solidFill>
                  <a:schemeClr val="bg1"/>
                </a:solidFill>
              </a:rPr>
              <a:t>AI should be used to </a:t>
            </a:r>
            <a:r>
              <a:rPr lang="en-GB" sz="5400"/>
              <a:t>revitalise and rehumanise</a:t>
            </a:r>
            <a:r>
              <a:rPr lang="en-GB" sz="5400">
                <a:solidFill>
                  <a:schemeClr val="bg1"/>
                </a:solidFill>
              </a:rPr>
              <a:t> the workforce</a:t>
            </a:r>
          </a:p>
        </p:txBody>
      </p:sp>
    </p:spTree>
    <p:extLst>
      <p:ext uri="{BB962C8B-B14F-4D97-AF65-F5344CB8AC3E}">
        <p14:creationId xmlns:p14="http://schemas.microsoft.com/office/powerpoint/2010/main" val="213725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and black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D3B7C895-74D5-3241-1E08-912010879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C995F73-A467-15B0-654C-03E4C64A0541}"/>
              </a:ext>
            </a:extLst>
          </p:cNvPr>
          <p:cNvSpPr/>
          <p:nvPr/>
        </p:nvSpPr>
        <p:spPr>
          <a:xfrm>
            <a:off x="4516191" y="1567725"/>
            <a:ext cx="3159617" cy="4713288"/>
          </a:xfrm>
          <a:prstGeom prst="roundRect">
            <a:avLst>
              <a:gd name="adj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4A67A26-BFBB-E0BD-8F4D-834D26CAB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391089"/>
              </p:ext>
            </p:extLst>
          </p:nvPr>
        </p:nvGraphicFramePr>
        <p:xfrm>
          <a:off x="4713856" y="1966113"/>
          <a:ext cx="2764287" cy="256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6385E0-367D-BB22-97AF-FC90F75C404C}"/>
              </a:ext>
            </a:extLst>
          </p:cNvPr>
          <p:cNvSpPr/>
          <p:nvPr/>
        </p:nvSpPr>
        <p:spPr>
          <a:xfrm>
            <a:off x="8252979" y="1567725"/>
            <a:ext cx="3159617" cy="4713288"/>
          </a:xfrm>
          <a:prstGeom prst="roundRect">
            <a:avLst>
              <a:gd name="adj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F48C7E8-9321-37FF-EEBB-7D72DAC58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2108421"/>
              </p:ext>
            </p:extLst>
          </p:nvPr>
        </p:nvGraphicFramePr>
        <p:xfrm>
          <a:off x="8455213" y="1966113"/>
          <a:ext cx="2764287" cy="256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" name="Picture 15" descr="A logo with white text&#10;&#10;Description automatically generated">
            <a:extLst>
              <a:ext uri="{FF2B5EF4-FFF2-40B4-BE49-F238E27FC236}">
                <a16:creationId xmlns:a16="http://schemas.microsoft.com/office/drawing/2014/main" id="{B80B90A3-2841-81A7-6122-AB5DD525BB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76" y="415062"/>
            <a:ext cx="2226917" cy="10501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03FBF0-33D7-A5B8-B258-59625AF870F6}"/>
              </a:ext>
            </a:extLst>
          </p:cNvPr>
          <p:cNvSpPr/>
          <p:nvPr/>
        </p:nvSpPr>
        <p:spPr>
          <a:xfrm>
            <a:off x="774836" y="1586775"/>
            <a:ext cx="3159617" cy="4713288"/>
          </a:xfrm>
          <a:prstGeom prst="roundRect">
            <a:avLst>
              <a:gd name="adj" fmla="val 50000"/>
            </a:avLst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D4BE1E-47F2-A103-E909-71769E793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699595"/>
              </p:ext>
            </p:extLst>
          </p:nvPr>
        </p:nvGraphicFramePr>
        <p:xfrm>
          <a:off x="972500" y="1966113"/>
          <a:ext cx="2764287" cy="256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8C2ED9F-AA7E-7C6E-416B-0CCD4FC10B20}"/>
              </a:ext>
            </a:extLst>
          </p:cNvPr>
          <p:cNvSpPr txBox="1"/>
          <p:nvPr/>
        </p:nvSpPr>
        <p:spPr>
          <a:xfrm>
            <a:off x="1708684" y="2895669"/>
            <a:ext cx="141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General Sans Semibold" pitchFamily="50" charset="0"/>
              </a:rPr>
              <a:t>29%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B79C81-6D2C-4700-5122-F03793836E10}"/>
              </a:ext>
            </a:extLst>
          </p:cNvPr>
          <p:cNvSpPr txBox="1"/>
          <p:nvPr/>
        </p:nvSpPr>
        <p:spPr>
          <a:xfrm>
            <a:off x="5450040" y="2895669"/>
            <a:ext cx="141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General Sans Semibold" pitchFamily="50" charset="0"/>
              </a:rPr>
              <a:t>50%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648260-6797-9C24-F1D5-6C431B6ABD07}"/>
              </a:ext>
            </a:extLst>
          </p:cNvPr>
          <p:cNvSpPr txBox="1"/>
          <p:nvPr/>
        </p:nvSpPr>
        <p:spPr>
          <a:xfrm>
            <a:off x="9267597" y="2895669"/>
            <a:ext cx="141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General Sans Semibold" pitchFamily="50" charset="0"/>
              </a:rPr>
              <a:t>61%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979EC8-E0F2-3BD2-0643-2FC19CA21E15}"/>
              </a:ext>
            </a:extLst>
          </p:cNvPr>
          <p:cNvSpPr txBox="1"/>
          <p:nvPr/>
        </p:nvSpPr>
        <p:spPr>
          <a:xfrm>
            <a:off x="1370584" y="4738420"/>
            <a:ext cx="196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General Sans Semibold" pitchFamily="50" charset="0"/>
              </a:rPr>
              <a:t>AI strategy in place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E0F6B-F3AF-D972-F165-4BDD880F4CC6}"/>
              </a:ext>
            </a:extLst>
          </p:cNvPr>
          <p:cNvSpPr txBox="1"/>
          <p:nvPr/>
        </p:nvSpPr>
        <p:spPr>
          <a:xfrm>
            <a:off x="4788615" y="4738419"/>
            <a:ext cx="2614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General Sans Semibold" pitchFamily="50" charset="0"/>
              </a:rPr>
              <a:t>Employees want to know more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984D60-953C-4142-A6F5-AFB6B9FBF79C}"/>
              </a:ext>
            </a:extLst>
          </p:cNvPr>
          <p:cNvSpPr txBox="1"/>
          <p:nvPr/>
        </p:nvSpPr>
        <p:spPr>
          <a:xfrm>
            <a:off x="8525403" y="4738420"/>
            <a:ext cx="2614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General Sans Semibold" pitchFamily="50" charset="0"/>
              </a:rPr>
              <a:t>Organisations using AI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F627F9-400A-2321-E1EF-A35663C7BB1D}"/>
              </a:ext>
            </a:extLst>
          </p:cNvPr>
          <p:cNvSpPr txBox="1"/>
          <p:nvPr/>
        </p:nvSpPr>
        <p:spPr>
          <a:xfrm>
            <a:off x="3985702" y="6347569"/>
            <a:ext cx="422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General Sans Medium" pitchFamily="50" charset="0"/>
              </a:rPr>
              <a:t>Source: Microsoft/YouGov, 2023</a:t>
            </a:r>
          </a:p>
        </p:txBody>
      </p:sp>
    </p:spTree>
    <p:extLst>
      <p:ext uri="{BB962C8B-B14F-4D97-AF65-F5344CB8AC3E}">
        <p14:creationId xmlns:p14="http://schemas.microsoft.com/office/powerpoint/2010/main" val="180225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10" grpId="0">
        <p:bldAsOne/>
      </p:bldGraphic>
      <p:bldP spid="19" grpId="0" animBg="1"/>
      <p:bldGraphic spid="11" grpId="0">
        <p:bldAsOne/>
      </p:bldGraphic>
      <p:bldP spid="18" grpId="0" animBg="1"/>
      <p:bldGraphic spid="9" grpId="0">
        <p:bldAsOne/>
      </p:bldGraphic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457FF35-D01A-8883-DC9D-6524CC8D6B98}"/>
              </a:ext>
            </a:extLst>
          </p:cNvPr>
          <p:cNvSpPr txBox="1"/>
          <p:nvPr/>
        </p:nvSpPr>
        <p:spPr>
          <a:xfrm>
            <a:off x="2525444" y="1379785"/>
            <a:ext cx="715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  <a:latin typeface="General Sans Semibold" pitchFamily="50" charset="0"/>
              </a:rPr>
              <a:t>What</a:t>
            </a:r>
            <a:r>
              <a:rPr lang="en-GB" sz="3600">
                <a:latin typeface="General Sans Semibold" pitchFamily="50" charset="0"/>
              </a:rPr>
              <a:t> </a:t>
            </a:r>
            <a:r>
              <a:rPr lang="en-GB" sz="3600">
                <a:solidFill>
                  <a:srgbClr val="FF6536"/>
                </a:solidFill>
                <a:latin typeface="General Sans Semibold" pitchFamily="50" charset="0"/>
              </a:rPr>
              <a:t>leaders</a:t>
            </a:r>
            <a:r>
              <a:rPr lang="en-GB" sz="3600">
                <a:latin typeface="General Sans Semibold" pitchFamily="50" charset="0"/>
              </a:rPr>
              <a:t> </a:t>
            </a:r>
            <a:r>
              <a:rPr lang="en-GB" sz="3600">
                <a:solidFill>
                  <a:schemeClr val="bg1"/>
                </a:solidFill>
                <a:latin typeface="General Sans Semibold" pitchFamily="50" charset="0"/>
              </a:rPr>
              <a:t>want from AI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F17EF-DDD6-C60F-3C03-F9D82A80974D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732976" y="415062"/>
            <a:ext cx="2226916" cy="105019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DB9E0C-F019-77C5-31E8-BE33CE2643ED}"/>
              </a:ext>
            </a:extLst>
          </p:cNvPr>
          <p:cNvSpPr txBox="1"/>
          <p:nvPr/>
        </p:nvSpPr>
        <p:spPr>
          <a:xfrm>
            <a:off x="3985702" y="6347569"/>
            <a:ext cx="422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General Sans Medium" pitchFamily="50" charset="0"/>
              </a:rPr>
              <a:t>Source: Microsoft Work Trends Index, 2023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92E1B1-1359-BFB3-87DA-D9840DB22567}"/>
              </a:ext>
            </a:extLst>
          </p:cNvPr>
          <p:cNvGrpSpPr/>
          <p:nvPr/>
        </p:nvGrpSpPr>
        <p:grpSpPr>
          <a:xfrm>
            <a:off x="665324" y="1671034"/>
            <a:ext cx="10861348" cy="4611942"/>
            <a:chOff x="665324" y="1836687"/>
            <a:chExt cx="10861348" cy="461194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D7292B-06C8-2D7E-C2E9-8F5CDE4B049B}"/>
                </a:ext>
              </a:extLst>
            </p:cNvPr>
            <p:cNvSpPr txBox="1"/>
            <p:nvPr/>
          </p:nvSpPr>
          <p:spPr>
            <a:xfrm>
              <a:off x="6470493" y="3037436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21%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D08820-6041-451E-606A-44DFCE91710A}"/>
                </a:ext>
              </a:extLst>
            </p:cNvPr>
            <p:cNvSpPr txBox="1"/>
            <p:nvPr/>
          </p:nvSpPr>
          <p:spPr>
            <a:xfrm>
              <a:off x="7419672" y="3043969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21%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3AC845-B381-FFE6-787D-79CD0D88916E}"/>
                </a:ext>
              </a:extLst>
            </p:cNvPr>
            <p:cNvSpPr txBox="1"/>
            <p:nvPr/>
          </p:nvSpPr>
          <p:spPr>
            <a:xfrm>
              <a:off x="8382892" y="3146819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20%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E68F73-1CDC-8656-47CE-EBA46D2A365A}"/>
                </a:ext>
              </a:extLst>
            </p:cNvPr>
            <p:cNvSpPr txBox="1"/>
            <p:nvPr/>
          </p:nvSpPr>
          <p:spPr>
            <a:xfrm>
              <a:off x="9339686" y="3350503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18%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805B91B-0533-CD35-BED8-59C0AA2C7CD7}"/>
                </a:ext>
              </a:extLst>
            </p:cNvPr>
            <p:cNvSpPr txBox="1"/>
            <p:nvPr/>
          </p:nvSpPr>
          <p:spPr>
            <a:xfrm>
              <a:off x="10306183" y="3565049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16%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6A48DA-C23D-B686-9829-96F08171F846}"/>
                </a:ext>
              </a:extLst>
            </p:cNvPr>
            <p:cNvCxnSpPr>
              <a:cxnSpLocks/>
            </p:cNvCxnSpPr>
            <p:nvPr/>
          </p:nvCxnSpPr>
          <p:spPr>
            <a:xfrm>
              <a:off x="1538529" y="2400058"/>
              <a:ext cx="9026892" cy="0"/>
            </a:xfrm>
            <a:prstGeom prst="line">
              <a:avLst/>
            </a:prstGeom>
            <a:ln w="127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AC36BC-3CB7-8F7D-E055-224851269508}"/>
                </a:ext>
              </a:extLst>
            </p:cNvPr>
            <p:cNvCxnSpPr>
              <a:cxnSpLocks/>
            </p:cNvCxnSpPr>
            <p:nvPr/>
          </p:nvCxnSpPr>
          <p:spPr>
            <a:xfrm>
              <a:off x="10548543" y="2398930"/>
              <a:ext cx="0" cy="1535451"/>
            </a:xfrm>
            <a:prstGeom prst="line">
              <a:avLst/>
            </a:prstGeom>
            <a:ln w="12700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867497-E8AC-3572-3151-331C7CF68E28}"/>
                </a:ext>
              </a:extLst>
            </p:cNvPr>
            <p:cNvSpPr txBox="1"/>
            <p:nvPr/>
          </p:nvSpPr>
          <p:spPr>
            <a:xfrm>
              <a:off x="10374120" y="2136744"/>
              <a:ext cx="7008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2x</a:t>
              </a:r>
              <a:endParaRPr lang="en-GB" sz="2800">
                <a:solidFill>
                  <a:schemeClr val="bg1"/>
                </a:solidFill>
                <a:latin typeface="General Sans Semibold" pitchFamily="50" charset="0"/>
              </a:endParaRPr>
            </a:p>
          </p:txBody>
        </p:sp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C8CDF3C7-78A9-A6EE-C524-8B86F240F2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49702770"/>
                </p:ext>
              </p:extLst>
            </p:nvPr>
          </p:nvGraphicFramePr>
          <p:xfrm>
            <a:off x="665324" y="1836687"/>
            <a:ext cx="10861348" cy="39022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FD5673-E5A6-C610-AEA1-3A27661CCE97}"/>
                </a:ext>
              </a:extLst>
            </p:cNvPr>
            <p:cNvSpPr txBox="1"/>
            <p:nvPr/>
          </p:nvSpPr>
          <p:spPr>
            <a:xfrm>
              <a:off x="730408" y="2023582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31%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12044-A602-6534-39EB-A89C2507A396}"/>
                </a:ext>
              </a:extLst>
            </p:cNvPr>
            <p:cNvSpPr txBox="1"/>
            <p:nvPr/>
          </p:nvSpPr>
          <p:spPr>
            <a:xfrm>
              <a:off x="1690840" y="2221407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29%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8F9B2-492E-0E3D-040D-6BEA4F368803}"/>
                </a:ext>
              </a:extLst>
            </p:cNvPr>
            <p:cNvSpPr txBox="1"/>
            <p:nvPr/>
          </p:nvSpPr>
          <p:spPr>
            <a:xfrm>
              <a:off x="2651272" y="2539425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26%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C0B5B6-4E2E-B7EB-890D-0D204B3B28DD}"/>
                </a:ext>
              </a:extLst>
            </p:cNvPr>
            <p:cNvSpPr txBox="1"/>
            <p:nvPr/>
          </p:nvSpPr>
          <p:spPr>
            <a:xfrm>
              <a:off x="3600451" y="2635074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25%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F62310-3626-48E7-38A5-6CFACFF8E064}"/>
                </a:ext>
              </a:extLst>
            </p:cNvPr>
            <p:cNvSpPr txBox="1"/>
            <p:nvPr/>
          </p:nvSpPr>
          <p:spPr>
            <a:xfrm>
              <a:off x="4560882" y="2731630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24%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2147EF-681F-E91D-D5EB-A3FC777D0FEE}"/>
                </a:ext>
              </a:extLst>
            </p:cNvPr>
            <p:cNvSpPr txBox="1"/>
            <p:nvPr/>
          </p:nvSpPr>
          <p:spPr>
            <a:xfrm>
              <a:off x="5510061" y="2744506"/>
              <a:ext cx="1067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General Sans Semibold" pitchFamily="50" charset="0"/>
                </a:rPr>
                <a:t>24%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87FF22-66BB-03DD-14FC-BCF04495BC9B}"/>
                </a:ext>
              </a:extLst>
            </p:cNvPr>
            <p:cNvSpPr txBox="1"/>
            <p:nvPr/>
          </p:nvSpPr>
          <p:spPr>
            <a:xfrm>
              <a:off x="789609" y="5659465"/>
              <a:ext cx="94937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Increasing employee productivity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5C434D-9A06-56FF-D043-CD559CFCB43B}"/>
                </a:ext>
              </a:extLst>
            </p:cNvPr>
            <p:cNvSpPr txBox="1"/>
            <p:nvPr/>
          </p:nvSpPr>
          <p:spPr>
            <a:xfrm>
              <a:off x="1677721" y="5660385"/>
              <a:ext cx="109401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Helping employees with necessary, but repetitive/</a:t>
              </a:r>
              <a:b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</a:br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mundane tasks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0BDD68-942B-6B42-066E-3E1CE4482BC2}"/>
                </a:ext>
              </a:extLst>
            </p:cNvPr>
            <p:cNvSpPr txBox="1"/>
            <p:nvPr/>
          </p:nvSpPr>
          <p:spPr>
            <a:xfrm>
              <a:off x="2779867" y="5663209"/>
              <a:ext cx="81058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Increasing employee wellbeing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D4AE84-117C-A87C-2C92-6E693926952C}"/>
                </a:ext>
              </a:extLst>
            </p:cNvPr>
            <p:cNvSpPr txBox="1"/>
            <p:nvPr/>
          </p:nvSpPr>
          <p:spPr>
            <a:xfrm>
              <a:off x="3679869" y="5663209"/>
              <a:ext cx="93697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Eliminating employee time-spend on low-value activities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D6BDD2-BAFE-1DE9-DAC1-855836868129}"/>
                </a:ext>
              </a:extLst>
            </p:cNvPr>
            <p:cNvSpPr txBox="1"/>
            <p:nvPr/>
          </p:nvSpPr>
          <p:spPr>
            <a:xfrm>
              <a:off x="4626281" y="5663209"/>
              <a:ext cx="936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Augmenting/enhancing human capabilities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E3FFEDB-8FC5-4862-6657-43C7A5E613F5}"/>
                </a:ext>
              </a:extLst>
            </p:cNvPr>
            <p:cNvSpPr txBox="1"/>
            <p:nvPr/>
          </p:nvSpPr>
          <p:spPr>
            <a:xfrm>
              <a:off x="5575460" y="5663209"/>
              <a:ext cx="9369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Accelerating employees’ pace of work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897921-868C-0CFF-2AAB-0ABBA5B068DC}"/>
                </a:ext>
              </a:extLst>
            </p:cNvPr>
            <p:cNvSpPr txBox="1"/>
            <p:nvPr/>
          </p:nvSpPr>
          <p:spPr>
            <a:xfrm>
              <a:off x="6478808" y="5663209"/>
              <a:ext cx="106777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Enabling employees to access &amp; recall institutional knowledge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2CBF54-347E-BE11-26F3-E8FF1040C27A}"/>
                </a:ext>
              </a:extLst>
            </p:cNvPr>
            <p:cNvSpPr txBox="1"/>
            <p:nvPr/>
          </p:nvSpPr>
          <p:spPr>
            <a:xfrm>
              <a:off x="7387234" y="5663799"/>
              <a:ext cx="117187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Helping me understand if employees’ work is aligned with company goals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520E2A-F306-F594-7AA3-82C487BBFB85}"/>
                </a:ext>
              </a:extLst>
            </p:cNvPr>
            <p:cNvSpPr txBox="1"/>
            <p:nvPr/>
          </p:nvSpPr>
          <p:spPr>
            <a:xfrm>
              <a:off x="8329733" y="5663799"/>
              <a:ext cx="1171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Removing coordination challenges of hybrid work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DFE6FB6-0801-1E66-ACDF-26A949900BA1}"/>
                </a:ext>
              </a:extLst>
            </p:cNvPr>
            <p:cNvSpPr txBox="1"/>
            <p:nvPr/>
          </p:nvSpPr>
          <p:spPr>
            <a:xfrm>
              <a:off x="9287634" y="5663799"/>
              <a:ext cx="1171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Increasing inclusivity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F9C8A33-45E4-5E60-DA55-E635F0A00F74}"/>
                </a:ext>
              </a:extLst>
            </p:cNvPr>
            <p:cNvSpPr txBox="1"/>
            <p:nvPr/>
          </p:nvSpPr>
          <p:spPr>
            <a:xfrm>
              <a:off x="10255093" y="5663799"/>
              <a:ext cx="1171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>
                  <a:solidFill>
                    <a:schemeClr val="bg1"/>
                  </a:solidFill>
                  <a:latin typeface="General Sans Medium" pitchFamily="50" charset="0"/>
                </a:rPr>
                <a:t>Reducing headcount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8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65BDF1F-A213-7CDA-2D22-443C6698DA28}"/>
              </a:ext>
            </a:extLst>
          </p:cNvPr>
          <p:cNvGrpSpPr/>
          <p:nvPr/>
        </p:nvGrpSpPr>
        <p:grpSpPr>
          <a:xfrm>
            <a:off x="1499259" y="1836687"/>
            <a:ext cx="9193481" cy="4354549"/>
            <a:chOff x="1841499" y="719667"/>
            <a:chExt cx="8797925" cy="5489237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C8CDF3C7-78A9-A6EE-C524-8B86F240F26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237566"/>
                </p:ext>
              </p:extLst>
            </p:nvPr>
          </p:nvGraphicFramePr>
          <p:xfrm>
            <a:off x="1841499" y="719667"/>
            <a:ext cx="8797925" cy="49191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FD5673-E5A6-C610-AEA1-3A27661CCE97}"/>
                </a:ext>
              </a:extLst>
            </p:cNvPr>
            <p:cNvSpPr txBox="1"/>
            <p:nvPr/>
          </p:nvSpPr>
          <p:spPr>
            <a:xfrm>
              <a:off x="2257425" y="1060563"/>
              <a:ext cx="864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General Sans Semibold" pitchFamily="50" charset="0"/>
                </a:rPr>
                <a:t>86%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12044-A602-6534-39EB-A89C2507A396}"/>
                </a:ext>
              </a:extLst>
            </p:cNvPr>
            <p:cNvSpPr txBox="1"/>
            <p:nvPr/>
          </p:nvSpPr>
          <p:spPr>
            <a:xfrm>
              <a:off x="3676650" y="1336875"/>
              <a:ext cx="864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General Sans Semibold" pitchFamily="50" charset="0"/>
                </a:rPr>
                <a:t>80%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78F9B2-492E-0E3D-040D-6BEA4F368803}"/>
                </a:ext>
              </a:extLst>
            </p:cNvPr>
            <p:cNvSpPr txBox="1"/>
            <p:nvPr/>
          </p:nvSpPr>
          <p:spPr>
            <a:xfrm>
              <a:off x="5095875" y="1393998"/>
              <a:ext cx="864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General Sans Semibold" pitchFamily="50" charset="0"/>
                </a:rPr>
                <a:t>79%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C0B5B6-4E2E-B7EB-890D-0D204B3B28DD}"/>
                </a:ext>
              </a:extLst>
            </p:cNvPr>
            <p:cNvSpPr txBox="1"/>
            <p:nvPr/>
          </p:nvSpPr>
          <p:spPr>
            <a:xfrm>
              <a:off x="6524625" y="1527378"/>
              <a:ext cx="864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General Sans Semibold" pitchFamily="50" charset="0"/>
                </a:rPr>
                <a:t>76%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F62310-3626-48E7-38A5-6CFACFF8E064}"/>
                </a:ext>
              </a:extLst>
            </p:cNvPr>
            <p:cNvSpPr txBox="1"/>
            <p:nvPr/>
          </p:nvSpPr>
          <p:spPr>
            <a:xfrm>
              <a:off x="7943850" y="1670253"/>
              <a:ext cx="864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General Sans Semibold" pitchFamily="50" charset="0"/>
                </a:rPr>
                <a:t>73%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2147EF-681F-E91D-D5EB-A3FC777D0FEE}"/>
                </a:ext>
              </a:extLst>
            </p:cNvPr>
            <p:cNvSpPr txBox="1"/>
            <p:nvPr/>
          </p:nvSpPr>
          <p:spPr>
            <a:xfrm>
              <a:off x="9353550" y="1791999"/>
              <a:ext cx="864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latin typeface="General Sans Semibold" pitchFamily="50" charset="0"/>
                </a:rPr>
                <a:t>70%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87FF22-66BB-03DD-14FC-BCF04495BC9B}"/>
                </a:ext>
              </a:extLst>
            </p:cNvPr>
            <p:cNvSpPr txBox="1"/>
            <p:nvPr/>
          </p:nvSpPr>
          <p:spPr>
            <a:xfrm>
              <a:off x="2046947" y="5562573"/>
              <a:ext cx="1285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latin typeface="General Sans Medium" pitchFamily="50" charset="0"/>
                </a:rPr>
                <a:t>Finding info and answers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7A4D09-D370-7064-5A07-0E5DB09C2F0E}"/>
                </a:ext>
              </a:extLst>
            </p:cNvPr>
            <p:cNvSpPr txBox="1"/>
            <p:nvPr/>
          </p:nvSpPr>
          <p:spPr>
            <a:xfrm>
              <a:off x="3466172" y="5562573"/>
              <a:ext cx="1285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latin typeface="General Sans Medium" pitchFamily="50" charset="0"/>
                </a:rPr>
                <a:t>Summarising meetings and action items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2EF1D5-02CC-CA5C-35EE-36A0B8DB05D2}"/>
                </a:ext>
              </a:extLst>
            </p:cNvPr>
            <p:cNvSpPr txBox="1"/>
            <p:nvPr/>
          </p:nvSpPr>
          <p:spPr>
            <a:xfrm>
              <a:off x="4885397" y="5562572"/>
              <a:ext cx="1285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latin typeface="General Sans Medium" pitchFamily="50" charset="0"/>
                </a:rPr>
                <a:t>Analytical</a:t>
              </a:r>
            </a:p>
            <a:p>
              <a:pPr algn="ctr"/>
              <a:r>
                <a:rPr lang="en-GB" sz="1200">
                  <a:latin typeface="General Sans Medium" pitchFamily="50" charset="0"/>
                </a:rPr>
                <a:t>work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3D38C0-3E7B-435E-627F-3C6DE3367194}"/>
                </a:ext>
              </a:extLst>
            </p:cNvPr>
            <p:cNvSpPr txBox="1"/>
            <p:nvPr/>
          </p:nvSpPr>
          <p:spPr>
            <a:xfrm>
              <a:off x="6314147" y="5557484"/>
              <a:ext cx="1285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latin typeface="General Sans Medium" pitchFamily="50" charset="0"/>
                </a:rPr>
                <a:t>Admin</a:t>
              </a:r>
            </a:p>
            <a:p>
              <a:pPr algn="ctr"/>
              <a:r>
                <a:rPr lang="en-GB" sz="1200">
                  <a:latin typeface="General Sans Medium" pitchFamily="50" charset="0"/>
                </a:rPr>
                <a:t>tasks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E4FDE5-5B3C-4A22-0581-4965785B9B51}"/>
                </a:ext>
              </a:extLst>
            </p:cNvPr>
            <p:cNvSpPr txBox="1"/>
            <p:nvPr/>
          </p:nvSpPr>
          <p:spPr>
            <a:xfrm>
              <a:off x="7724777" y="5557484"/>
              <a:ext cx="1285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latin typeface="General Sans Medium" pitchFamily="50" charset="0"/>
                </a:rPr>
                <a:t>Creative</a:t>
              </a:r>
            </a:p>
            <a:p>
              <a:pPr algn="ctr"/>
              <a:r>
                <a:rPr lang="en-GB" sz="1200">
                  <a:latin typeface="General Sans Medium" pitchFamily="50" charset="0"/>
                </a:rPr>
                <a:t>work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1BB03C-3484-74A9-EFFA-E39AE120F3C4}"/>
                </a:ext>
              </a:extLst>
            </p:cNvPr>
            <p:cNvSpPr txBox="1"/>
            <p:nvPr/>
          </p:nvSpPr>
          <p:spPr>
            <a:xfrm>
              <a:off x="9144932" y="5557483"/>
              <a:ext cx="1285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>
                  <a:latin typeface="General Sans Medium" pitchFamily="50" charset="0"/>
                </a:rPr>
                <a:t>Planning</a:t>
              </a:r>
            </a:p>
            <a:p>
              <a:pPr algn="ctr"/>
              <a:r>
                <a:rPr lang="en-GB" sz="1200">
                  <a:latin typeface="General Sans Medium" pitchFamily="50" charset="0"/>
                </a:rPr>
                <a:t>their day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457FF35-D01A-8883-DC9D-6524CC8D6B98}"/>
              </a:ext>
            </a:extLst>
          </p:cNvPr>
          <p:cNvSpPr txBox="1"/>
          <p:nvPr/>
        </p:nvSpPr>
        <p:spPr>
          <a:xfrm>
            <a:off x="2525444" y="1379785"/>
            <a:ext cx="715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latin typeface="General Sans Semibold" pitchFamily="50" charset="0"/>
              </a:rPr>
              <a:t>What </a:t>
            </a:r>
            <a:r>
              <a:rPr lang="en-GB" sz="3600">
                <a:solidFill>
                  <a:srgbClr val="FF6536"/>
                </a:solidFill>
                <a:latin typeface="General Sans Semibold" pitchFamily="50" charset="0"/>
              </a:rPr>
              <a:t>employees</a:t>
            </a:r>
            <a:r>
              <a:rPr lang="en-GB" sz="3600">
                <a:latin typeface="General Sans Semibold" pitchFamily="50" charset="0"/>
              </a:rPr>
              <a:t> want from AI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3F17EF-DDD6-C60F-3C03-F9D82A80974D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732976" y="415062"/>
            <a:ext cx="2226916" cy="10501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870235-7781-0268-99C0-6E4A7C495511}"/>
              </a:ext>
            </a:extLst>
          </p:cNvPr>
          <p:cNvSpPr txBox="1"/>
          <p:nvPr/>
        </p:nvSpPr>
        <p:spPr>
          <a:xfrm>
            <a:off x="3985702" y="6347569"/>
            <a:ext cx="422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General Sans Medium" pitchFamily="50" charset="0"/>
              </a:rPr>
              <a:t>Source: Microsoft Work Trends Index, 2023</a:t>
            </a:r>
          </a:p>
        </p:txBody>
      </p:sp>
    </p:spTree>
    <p:extLst>
      <p:ext uri="{BB962C8B-B14F-4D97-AF65-F5344CB8AC3E}">
        <p14:creationId xmlns:p14="http://schemas.microsoft.com/office/powerpoint/2010/main" val="29959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0C4F6E-4EEA-6E48-8B38-1B238B79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88" y="2576063"/>
            <a:ext cx="11110823" cy="17058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5400">
                <a:solidFill>
                  <a:schemeClr val="bg1"/>
                </a:solidFill>
              </a:rPr>
              <a:t>Understanding </a:t>
            </a:r>
            <a:r>
              <a:rPr lang="en-GB" sz="5400"/>
              <a:t>vision, culture, and appetite</a:t>
            </a:r>
            <a:r>
              <a:rPr lang="en-GB" sz="5400">
                <a:solidFill>
                  <a:schemeClr val="bg1"/>
                </a:solidFill>
              </a:rPr>
              <a:t> for technology</a:t>
            </a:r>
          </a:p>
        </p:txBody>
      </p:sp>
    </p:spTree>
    <p:extLst>
      <p:ext uri="{BB962C8B-B14F-4D97-AF65-F5344CB8AC3E}">
        <p14:creationId xmlns:p14="http://schemas.microsoft.com/office/powerpoint/2010/main" val="114975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and black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2F8EFEBD-186A-D7F3-3317-90BEA1042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logo with white text&#10;&#10;Description automatically generated">
            <a:extLst>
              <a:ext uri="{FF2B5EF4-FFF2-40B4-BE49-F238E27FC236}">
                <a16:creationId xmlns:a16="http://schemas.microsoft.com/office/drawing/2014/main" id="{893A8A59-3041-3A55-FD88-6C180A00345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2976" y="415062"/>
            <a:ext cx="2226917" cy="1050197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9C07465E-0F18-CF68-F33D-4FF281607AD5}"/>
              </a:ext>
            </a:extLst>
          </p:cNvPr>
          <p:cNvSpPr txBox="1">
            <a:spLocks/>
          </p:cNvSpPr>
          <p:nvPr/>
        </p:nvSpPr>
        <p:spPr>
          <a:xfrm>
            <a:off x="889419" y="1453852"/>
            <a:ext cx="10413162" cy="7855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>
                <a:solidFill>
                  <a:schemeClr val="bg1"/>
                </a:solidFill>
                <a:latin typeface="General Sans Semibold" pitchFamily="50" charset="0"/>
              </a:rPr>
              <a:t>Tips for Implementing AI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62D05F-798B-6A1D-1874-74B8D3B77523}"/>
              </a:ext>
            </a:extLst>
          </p:cNvPr>
          <p:cNvGrpSpPr/>
          <p:nvPr/>
        </p:nvGrpSpPr>
        <p:grpSpPr>
          <a:xfrm>
            <a:off x="837751" y="2425700"/>
            <a:ext cx="10528749" cy="775425"/>
            <a:chOff x="837751" y="2425700"/>
            <a:chExt cx="10528749" cy="77542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CD94790-106F-26B5-04F0-268CA7BFA854}"/>
                </a:ext>
              </a:extLst>
            </p:cNvPr>
            <p:cNvSpPr/>
            <p:nvPr/>
          </p:nvSpPr>
          <p:spPr>
            <a:xfrm>
              <a:off x="837751" y="2425700"/>
              <a:ext cx="10528749" cy="77542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6E7505CE-C430-9D28-DC4F-7099ACD84E42}"/>
                </a:ext>
              </a:extLst>
            </p:cNvPr>
            <p:cNvSpPr txBox="1">
              <a:spLocks/>
            </p:cNvSpPr>
            <p:nvPr/>
          </p:nvSpPr>
          <p:spPr>
            <a:xfrm>
              <a:off x="1086059" y="2425701"/>
              <a:ext cx="520281" cy="774192"/>
            </a:xfrm>
            <a:prstGeom prst="rect">
              <a:avLst/>
            </a:prstGeom>
          </p:spPr>
          <p:txBody>
            <a:bodyPr anchor="ctr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>
                  <a:latin typeface="General Sans Semibold" pitchFamily="50" charset="0"/>
                </a:rPr>
                <a:t>1</a:t>
              </a:r>
            </a:p>
          </p:txBody>
        </p:sp>
        <p:sp>
          <p:nvSpPr>
            <p:cNvPr id="15" name="Title 2">
              <a:extLst>
                <a:ext uri="{FF2B5EF4-FFF2-40B4-BE49-F238E27FC236}">
                  <a16:creationId xmlns:a16="http://schemas.microsoft.com/office/drawing/2014/main" id="{C267720C-7885-2FC4-81A4-5EC6263573AA}"/>
                </a:ext>
              </a:extLst>
            </p:cNvPr>
            <p:cNvSpPr txBox="1">
              <a:spLocks/>
            </p:cNvSpPr>
            <p:nvPr/>
          </p:nvSpPr>
          <p:spPr>
            <a:xfrm>
              <a:off x="1683406" y="2425701"/>
              <a:ext cx="9441793" cy="774192"/>
            </a:xfrm>
            <a:prstGeom prst="rect">
              <a:avLst/>
            </a:prstGeom>
          </p:spPr>
          <p:txBody>
            <a:bodyPr anchor="ctr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>
                  <a:latin typeface="General Sans Medium" pitchFamily="50" charset="0"/>
                </a:rPr>
                <a:t>Innovate in other areas to show employees the positive impact that technology can have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460D6D-108E-D34E-84DF-79550D51829A}"/>
              </a:ext>
            </a:extLst>
          </p:cNvPr>
          <p:cNvGrpSpPr/>
          <p:nvPr/>
        </p:nvGrpSpPr>
        <p:grpSpPr>
          <a:xfrm>
            <a:off x="825500" y="3389015"/>
            <a:ext cx="10528749" cy="775425"/>
            <a:chOff x="825500" y="3389015"/>
            <a:chExt cx="10528749" cy="77542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E43115B-A02F-A527-5F76-1F270DA5DAC1}"/>
                </a:ext>
              </a:extLst>
            </p:cNvPr>
            <p:cNvSpPr/>
            <p:nvPr/>
          </p:nvSpPr>
          <p:spPr>
            <a:xfrm>
              <a:off x="825500" y="3389015"/>
              <a:ext cx="10528749" cy="77542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AEED7-54B6-F232-77DE-C903C566C3FB}"/>
                </a:ext>
              </a:extLst>
            </p:cNvPr>
            <p:cNvSpPr txBox="1">
              <a:spLocks/>
            </p:cNvSpPr>
            <p:nvPr/>
          </p:nvSpPr>
          <p:spPr>
            <a:xfrm>
              <a:off x="1073808" y="3389016"/>
              <a:ext cx="520281" cy="774192"/>
            </a:xfrm>
            <a:prstGeom prst="rect">
              <a:avLst/>
            </a:prstGeom>
          </p:spPr>
          <p:txBody>
            <a:bodyPr anchor="ctr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>
                  <a:latin typeface="General Sans Semibold" pitchFamily="50" charset="0"/>
                </a:rPr>
                <a:t>2</a:t>
              </a:r>
            </a:p>
          </p:txBody>
        </p:sp>
        <p:sp>
          <p:nvSpPr>
            <p:cNvPr id="18" name="Title 2">
              <a:extLst>
                <a:ext uri="{FF2B5EF4-FFF2-40B4-BE49-F238E27FC236}">
                  <a16:creationId xmlns:a16="http://schemas.microsoft.com/office/drawing/2014/main" id="{8E594894-B62D-1632-133C-107BA4B99E1F}"/>
                </a:ext>
              </a:extLst>
            </p:cNvPr>
            <p:cNvSpPr txBox="1">
              <a:spLocks/>
            </p:cNvSpPr>
            <p:nvPr/>
          </p:nvSpPr>
          <p:spPr>
            <a:xfrm>
              <a:off x="1671155" y="3389016"/>
              <a:ext cx="9441793" cy="774192"/>
            </a:xfrm>
            <a:prstGeom prst="rect">
              <a:avLst/>
            </a:prstGeom>
          </p:spPr>
          <p:txBody>
            <a:bodyPr anchor="ctr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>
                  <a:latin typeface="General Sans Medium" pitchFamily="50" charset="0"/>
                </a:rPr>
                <a:t>Treat AI implementation as organisational change, and involve employees in the process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B67A88-EFAF-6E33-3815-D74AB1907A8D}"/>
              </a:ext>
            </a:extLst>
          </p:cNvPr>
          <p:cNvGrpSpPr/>
          <p:nvPr/>
        </p:nvGrpSpPr>
        <p:grpSpPr>
          <a:xfrm>
            <a:off x="837751" y="4352329"/>
            <a:ext cx="10528749" cy="775425"/>
            <a:chOff x="837751" y="4352329"/>
            <a:chExt cx="10528749" cy="77542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E51CA49-F097-A954-0F94-2E800B9906D0}"/>
                </a:ext>
              </a:extLst>
            </p:cNvPr>
            <p:cNvSpPr/>
            <p:nvPr/>
          </p:nvSpPr>
          <p:spPr>
            <a:xfrm>
              <a:off x="837751" y="4352329"/>
              <a:ext cx="10528749" cy="77542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itle 2">
              <a:extLst>
                <a:ext uri="{FF2B5EF4-FFF2-40B4-BE49-F238E27FC236}">
                  <a16:creationId xmlns:a16="http://schemas.microsoft.com/office/drawing/2014/main" id="{441B92F9-F4E5-1AA4-6ACE-681B6EEC522B}"/>
                </a:ext>
              </a:extLst>
            </p:cNvPr>
            <p:cNvSpPr txBox="1">
              <a:spLocks/>
            </p:cNvSpPr>
            <p:nvPr/>
          </p:nvSpPr>
          <p:spPr>
            <a:xfrm>
              <a:off x="1086059" y="4352330"/>
              <a:ext cx="520281" cy="774192"/>
            </a:xfrm>
            <a:prstGeom prst="rect">
              <a:avLst/>
            </a:prstGeom>
          </p:spPr>
          <p:txBody>
            <a:bodyPr anchor="ctr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>
                  <a:latin typeface="General Sans Semibold" pitchFamily="50" charset="0"/>
                </a:rPr>
                <a:t>3</a:t>
              </a:r>
            </a:p>
          </p:txBody>
        </p:sp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C292487C-12BF-4B60-2E35-3122601A0990}"/>
                </a:ext>
              </a:extLst>
            </p:cNvPr>
            <p:cNvSpPr txBox="1">
              <a:spLocks/>
            </p:cNvSpPr>
            <p:nvPr/>
          </p:nvSpPr>
          <p:spPr>
            <a:xfrm>
              <a:off x="1683406" y="4352330"/>
              <a:ext cx="9441793" cy="774192"/>
            </a:xfrm>
            <a:prstGeom prst="rect">
              <a:avLst/>
            </a:prstGeom>
          </p:spPr>
          <p:txBody>
            <a:bodyPr anchor="ctr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>
                  <a:latin typeface="General Sans Medium" pitchFamily="50" charset="0"/>
                </a:rPr>
                <a:t>Align AI with employee wellbeing and professional development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E9699A-6433-7DD0-3FC2-61F937F2E99C}"/>
              </a:ext>
            </a:extLst>
          </p:cNvPr>
          <p:cNvGrpSpPr/>
          <p:nvPr/>
        </p:nvGrpSpPr>
        <p:grpSpPr>
          <a:xfrm>
            <a:off x="837751" y="5314411"/>
            <a:ext cx="10528749" cy="775425"/>
            <a:chOff x="837751" y="5314411"/>
            <a:chExt cx="10528749" cy="77542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FAEFDA-BE99-1574-C969-2A2135AE8CB5}"/>
                </a:ext>
              </a:extLst>
            </p:cNvPr>
            <p:cNvSpPr/>
            <p:nvPr/>
          </p:nvSpPr>
          <p:spPr>
            <a:xfrm>
              <a:off x="837751" y="5314411"/>
              <a:ext cx="10528749" cy="77542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itle 2">
              <a:extLst>
                <a:ext uri="{FF2B5EF4-FFF2-40B4-BE49-F238E27FC236}">
                  <a16:creationId xmlns:a16="http://schemas.microsoft.com/office/drawing/2014/main" id="{4F267D40-A2FE-B6B8-07D4-D98551A0EE28}"/>
                </a:ext>
              </a:extLst>
            </p:cNvPr>
            <p:cNvSpPr txBox="1">
              <a:spLocks/>
            </p:cNvSpPr>
            <p:nvPr/>
          </p:nvSpPr>
          <p:spPr>
            <a:xfrm>
              <a:off x="1086059" y="5314412"/>
              <a:ext cx="520281" cy="774192"/>
            </a:xfrm>
            <a:prstGeom prst="rect">
              <a:avLst/>
            </a:prstGeom>
          </p:spPr>
          <p:txBody>
            <a:bodyPr anchor="ctr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>
                  <a:latin typeface="General Sans Semibold" pitchFamily="50" charset="0"/>
                </a:rPr>
                <a:t>4</a:t>
              </a:r>
            </a:p>
          </p:txBody>
        </p:sp>
        <p:sp>
          <p:nvSpPr>
            <p:cNvPr id="24" name="Title 2">
              <a:extLst>
                <a:ext uri="{FF2B5EF4-FFF2-40B4-BE49-F238E27FC236}">
                  <a16:creationId xmlns:a16="http://schemas.microsoft.com/office/drawing/2014/main" id="{55CCC381-E55B-B7E0-C180-B05C15DDB0EA}"/>
                </a:ext>
              </a:extLst>
            </p:cNvPr>
            <p:cNvSpPr txBox="1">
              <a:spLocks/>
            </p:cNvSpPr>
            <p:nvPr/>
          </p:nvSpPr>
          <p:spPr>
            <a:xfrm>
              <a:off x="1683406" y="5314412"/>
              <a:ext cx="9441793" cy="774192"/>
            </a:xfrm>
            <a:prstGeom prst="rect">
              <a:avLst/>
            </a:prstGeom>
          </p:spPr>
          <p:txBody>
            <a:bodyPr anchor="ctr"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1800">
                  <a:latin typeface="General Sans Medium" pitchFamily="50" charset="0"/>
                </a:rPr>
                <a:t>Establish an AI policy which outlines accountability and says where AI can be 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wave&#10;&#10;Description automatically generated">
            <a:extLst>
              <a:ext uri="{FF2B5EF4-FFF2-40B4-BE49-F238E27FC236}">
                <a16:creationId xmlns:a16="http://schemas.microsoft.com/office/drawing/2014/main" id="{EA0B0E40-F43B-3C8C-E545-4EB9A06635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DDCBF8-96E3-E174-EE7B-D4F6843B10A6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732976" y="415062"/>
            <a:ext cx="2226916" cy="1050197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35142E9B-1351-01CA-411D-9918564CAA20}"/>
              </a:ext>
            </a:extLst>
          </p:cNvPr>
          <p:cNvSpPr txBox="1">
            <a:spLocks/>
          </p:cNvSpPr>
          <p:nvPr/>
        </p:nvSpPr>
        <p:spPr>
          <a:xfrm>
            <a:off x="889419" y="1453852"/>
            <a:ext cx="10413162" cy="8529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>
                <a:latin typeface="General Sans Semibold" pitchFamily="50" charset="0"/>
              </a:rPr>
              <a:t>AI transformation opportunities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D2A097-580C-A0B8-7B90-0A12CCD9431F}"/>
              </a:ext>
            </a:extLst>
          </p:cNvPr>
          <p:cNvSpPr/>
          <p:nvPr/>
        </p:nvSpPr>
        <p:spPr>
          <a:xfrm>
            <a:off x="899663" y="2540415"/>
            <a:ext cx="2548387" cy="3287151"/>
          </a:xfrm>
          <a:prstGeom prst="roundRect">
            <a:avLst>
              <a:gd name="adj" fmla="val 3773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60D0EB-8FF1-7CD5-CCA1-BCD3B4F8D01E}"/>
              </a:ext>
            </a:extLst>
          </p:cNvPr>
          <p:cNvSpPr/>
          <p:nvPr/>
        </p:nvSpPr>
        <p:spPr>
          <a:xfrm>
            <a:off x="3519037" y="2540415"/>
            <a:ext cx="2548387" cy="3287151"/>
          </a:xfrm>
          <a:prstGeom prst="roundRect">
            <a:avLst>
              <a:gd name="adj" fmla="val 3773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092F43-8780-C516-20EE-D62E67925598}"/>
              </a:ext>
            </a:extLst>
          </p:cNvPr>
          <p:cNvSpPr/>
          <p:nvPr/>
        </p:nvSpPr>
        <p:spPr>
          <a:xfrm>
            <a:off x="6124574" y="2540415"/>
            <a:ext cx="2548387" cy="3287151"/>
          </a:xfrm>
          <a:prstGeom prst="roundRect">
            <a:avLst>
              <a:gd name="adj" fmla="val 3773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FAA50A1-874D-2141-0EC3-BCCDFB6D7BE3}"/>
              </a:ext>
            </a:extLst>
          </p:cNvPr>
          <p:cNvSpPr/>
          <p:nvPr/>
        </p:nvSpPr>
        <p:spPr>
          <a:xfrm>
            <a:off x="8743948" y="2540415"/>
            <a:ext cx="2548387" cy="3287151"/>
          </a:xfrm>
          <a:prstGeom prst="roundRect">
            <a:avLst>
              <a:gd name="adj" fmla="val 3773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0E8DC74-4713-8FB7-011A-A648CFBCB3FC}"/>
              </a:ext>
            </a:extLst>
          </p:cNvPr>
          <p:cNvSpPr txBox="1">
            <a:spLocks/>
          </p:cNvSpPr>
          <p:nvPr/>
        </p:nvSpPr>
        <p:spPr>
          <a:xfrm>
            <a:off x="946928" y="4551212"/>
            <a:ext cx="2453855" cy="67801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FF6536"/>
                </a:solidFill>
                <a:latin typeface="General Sans Semibold" pitchFamily="50" charset="0"/>
              </a:rPr>
              <a:t>Enrich</a:t>
            </a:r>
            <a:r>
              <a:rPr lang="en-GB" sz="1800">
                <a:latin typeface="General Sans Semibold" pitchFamily="50" charset="0"/>
              </a:rPr>
              <a:t> employee experiences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94344DAB-E075-1E86-15B7-671E17366CD1}"/>
              </a:ext>
            </a:extLst>
          </p:cNvPr>
          <p:cNvSpPr txBox="1">
            <a:spLocks/>
          </p:cNvSpPr>
          <p:nvPr/>
        </p:nvSpPr>
        <p:spPr>
          <a:xfrm>
            <a:off x="3566302" y="4551212"/>
            <a:ext cx="2453855" cy="67801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FF6536"/>
                </a:solidFill>
                <a:latin typeface="General Sans Semibold" pitchFamily="50" charset="0"/>
              </a:rPr>
              <a:t>Reinvent</a:t>
            </a:r>
            <a:r>
              <a:rPr lang="en-GB" sz="1800">
                <a:latin typeface="General Sans Semibold" pitchFamily="50" charset="0"/>
              </a:rPr>
              <a:t> customer engagement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40CFFB54-1E37-A846-B009-7E7837010774}"/>
              </a:ext>
            </a:extLst>
          </p:cNvPr>
          <p:cNvSpPr txBox="1">
            <a:spLocks/>
          </p:cNvSpPr>
          <p:nvPr/>
        </p:nvSpPr>
        <p:spPr>
          <a:xfrm>
            <a:off x="6172557" y="4570263"/>
            <a:ext cx="2453855" cy="67801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FF6536"/>
                </a:solidFill>
                <a:latin typeface="General Sans Semibold" pitchFamily="50" charset="0"/>
              </a:rPr>
              <a:t>Reshape</a:t>
            </a:r>
            <a:r>
              <a:rPr lang="en-GB" sz="1800">
                <a:latin typeface="General Sans Semibold" pitchFamily="50" charset="0"/>
              </a:rPr>
              <a:t> business processes</a:t>
            </a: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2440756A-DAC5-2819-3681-F94D99D9F39E}"/>
              </a:ext>
            </a:extLst>
          </p:cNvPr>
          <p:cNvSpPr txBox="1">
            <a:spLocks/>
          </p:cNvSpPr>
          <p:nvPr/>
        </p:nvSpPr>
        <p:spPr>
          <a:xfrm>
            <a:off x="8791217" y="4570265"/>
            <a:ext cx="2453855" cy="67801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FF6536"/>
                </a:solidFill>
                <a:latin typeface="General Sans Semibold" pitchFamily="50" charset="0"/>
              </a:rPr>
              <a:t>Innovate</a:t>
            </a:r>
            <a:r>
              <a:rPr lang="en-GB" sz="1800">
                <a:latin typeface="General Sans Semibold" pitchFamily="50" charset="0"/>
              </a:rPr>
              <a:t> with products &amp; services</a:t>
            </a:r>
          </a:p>
        </p:txBody>
      </p:sp>
      <p:pic>
        <p:nvPicPr>
          <p:cNvPr id="25" name="Graphic 24" descr="Chat with solid fill">
            <a:extLst>
              <a:ext uri="{FF2B5EF4-FFF2-40B4-BE49-F238E27FC236}">
                <a16:creationId xmlns:a16="http://schemas.microsoft.com/office/drawing/2014/main" id="{269E988E-6CDD-0FF4-E560-941F0CB11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233334" y="3314607"/>
            <a:ext cx="1119789" cy="1119789"/>
          </a:xfrm>
          <a:prstGeom prst="rect">
            <a:avLst/>
          </a:prstGeom>
        </p:spPr>
      </p:pic>
      <p:pic>
        <p:nvPicPr>
          <p:cNvPr id="26" name="Graphic 25" descr="Users with solid fill">
            <a:extLst>
              <a:ext uri="{FF2B5EF4-FFF2-40B4-BE49-F238E27FC236}">
                <a16:creationId xmlns:a16="http://schemas.microsoft.com/office/drawing/2014/main" id="{F7E1280E-5700-FBD4-83EA-5C42D0081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3960" y="3314610"/>
            <a:ext cx="1119789" cy="1119789"/>
          </a:xfrm>
          <a:prstGeom prst="rect">
            <a:avLst/>
          </a:prstGeom>
        </p:spPr>
      </p:pic>
      <p:pic>
        <p:nvPicPr>
          <p:cNvPr id="27" name="Graphic 26" descr="Single gear with solid fill">
            <a:extLst>
              <a:ext uri="{FF2B5EF4-FFF2-40B4-BE49-F238E27FC236}">
                <a16:creationId xmlns:a16="http://schemas.microsoft.com/office/drawing/2014/main" id="{5D8CB3AB-6554-347B-0AD1-03BEDF85AA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838872" y="3314607"/>
            <a:ext cx="1119789" cy="1119789"/>
          </a:xfrm>
          <a:prstGeom prst="rect">
            <a:avLst/>
          </a:prstGeom>
        </p:spPr>
      </p:pic>
      <p:pic>
        <p:nvPicPr>
          <p:cNvPr id="28" name="Graphic 27" descr="Lightbulb and gear with solid fill">
            <a:extLst>
              <a:ext uri="{FF2B5EF4-FFF2-40B4-BE49-F238E27FC236}">
                <a16:creationId xmlns:a16="http://schemas.microsoft.com/office/drawing/2014/main" id="{64ACC1CB-7A59-9097-4C1B-CA4A201FB9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463459" y="3314607"/>
            <a:ext cx="1119789" cy="111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Default Theme">
  <a:themeElements>
    <a:clrScheme name="Emerge Digital 2022 NEW">
      <a:dk1>
        <a:srgbClr val="050505"/>
      </a:dk1>
      <a:lt1>
        <a:srgbClr val="FFFFFF"/>
      </a:lt1>
      <a:dk2>
        <a:srgbClr val="F15623"/>
      </a:dk2>
      <a:lt2>
        <a:srgbClr val="EEECE1"/>
      </a:lt2>
      <a:accent1>
        <a:srgbClr val="F05623"/>
      </a:accent1>
      <a:accent2>
        <a:srgbClr val="050505"/>
      </a:accent2>
      <a:accent3>
        <a:srgbClr val="F1BA16"/>
      </a:accent3>
      <a:accent4>
        <a:srgbClr val="F05623"/>
      </a:accent4>
      <a:accent5>
        <a:srgbClr val="F05623"/>
      </a:accent5>
      <a:accent6>
        <a:srgbClr val="F05623"/>
      </a:accent6>
      <a:hlink>
        <a:srgbClr val="F05623"/>
      </a:hlink>
      <a:folHlink>
        <a:srgbClr val="F056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Template.pptx" id="{624B0CC8-C502-4337-871E-DD68C767B922}" vid="{C62D8373-BF58-4C3A-B504-F0E1B7FDD0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6E04E6496F454A92503196DFB9CDC4" ma:contentTypeVersion="17" ma:contentTypeDescription="Create a new document." ma:contentTypeScope="" ma:versionID="327b657d348997a711d8f69ad1bbcff6">
  <xsd:schema xmlns:xsd="http://www.w3.org/2001/XMLSchema" xmlns:xs="http://www.w3.org/2001/XMLSchema" xmlns:p="http://schemas.microsoft.com/office/2006/metadata/properties" xmlns:ns2="052c6f1c-c7ab-48f6-8aac-6a8512362998" xmlns:ns3="f8a313b3-7d37-4663-bf49-467385567621" targetNamespace="http://schemas.microsoft.com/office/2006/metadata/properties" ma:root="true" ma:fieldsID="1ca0f54b76d38c26eae7a2c521a01263" ns2:_="" ns3:_="">
    <xsd:import namespace="052c6f1c-c7ab-48f6-8aac-6a8512362998"/>
    <xsd:import namespace="f8a313b3-7d37-4663-bf49-467385567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c6f1c-c7ab-48f6-8aac-6a85123629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1d475ab-67cc-44bc-8924-b2a851d5a6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313b3-7d37-4663-bf49-46738556762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1e2c1a-5648-4921-864b-cf75244ad2de}" ma:internalName="TaxCatchAll" ma:showField="CatchAllData" ma:web="f8a313b3-7d37-4663-bf49-4673855676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a313b3-7d37-4663-bf49-467385567621" xsi:nil="true"/>
    <lcf76f155ced4ddcb4097134ff3c332f xmlns="052c6f1c-c7ab-48f6-8aac-6a85123629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EB92DC-5878-4802-B34C-A431C2A1E7D6}">
  <ds:schemaRefs>
    <ds:schemaRef ds:uri="052c6f1c-c7ab-48f6-8aac-6a8512362998"/>
    <ds:schemaRef ds:uri="f8a313b3-7d37-4663-bf49-4673855676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2887E2-13BD-497E-A697-63E4C36A74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A70B4A-745B-4281-9138-F5BE69318144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f8a313b3-7d37-4663-bf49-467385567621"/>
    <ds:schemaRef ds:uri="052c6f1c-c7ab-48f6-8aac-6a851236299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1094</TotalTime>
  <Words>880</Words>
  <Application>Microsoft Office PowerPoint</Application>
  <PresentationFormat>Widescreen</PresentationFormat>
  <Paragraphs>108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General Sans</vt:lpstr>
      <vt:lpstr>General Sans Semibold</vt:lpstr>
      <vt:lpstr>Symbol</vt:lpstr>
      <vt:lpstr>General Sans Medium</vt:lpstr>
      <vt:lpstr>Arial</vt:lpstr>
      <vt:lpstr>Calibri</vt:lpstr>
      <vt:lpstr>Default Theme</vt:lpstr>
      <vt:lpstr>PowerPoint Presentation</vt:lpstr>
      <vt:lpstr>AI should be used to revitalise and rehumanise the workforce</vt:lpstr>
      <vt:lpstr>PowerPoint Presentation</vt:lpstr>
      <vt:lpstr>PowerPoint Presentation</vt:lpstr>
      <vt:lpstr>PowerPoint Presentation</vt:lpstr>
      <vt:lpstr>Understanding vision, culture, and appetite for technology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Stevens</dc:creator>
  <cp:lastModifiedBy>Nigel Church</cp:lastModifiedBy>
  <cp:revision>2</cp:revision>
  <dcterms:created xsi:type="dcterms:W3CDTF">2023-11-06T10:29:45Z</dcterms:created>
  <dcterms:modified xsi:type="dcterms:W3CDTF">2023-11-28T09:55:24Z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0x010100EC6E04E6496F454A92503196DFB9CDC4</vt:lpwstr>
  </property>
</Properties>
</file>