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448" r:id="rId5"/>
    <p:sldId id="2462" r:id="rId6"/>
    <p:sldId id="259" r:id="rId7"/>
    <p:sldId id="2451" r:id="rId8"/>
    <p:sldId id="2456" r:id="rId9"/>
    <p:sldId id="2463" r:id="rId10"/>
    <p:sldId id="2436" r:id="rId1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33" autoAdjust="0"/>
  </p:normalViewPr>
  <p:slideViewPr>
    <p:cSldViewPr snapToGrid="0">
      <p:cViewPr varScale="1">
        <p:scale>
          <a:sx n="81" d="100"/>
          <a:sy n="81" d="100"/>
        </p:scale>
        <p:origin x="300" y="78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97A9A2-04D9-49F4-A323-43775074701C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5AE8BC-2AB3-9E4C-9797-2A6F8A74C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AD85-B496-451C-A9B5-64589B09AB2F}" type="datetime1">
              <a:rPr lang="en-GB" smtClean="0"/>
              <a:pPr/>
              <a:t>30/05/2024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8B34ED-4CDD-41C9-90F7-D768D5559A6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7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50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5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1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6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rtl="0"/>
            <a:r>
              <a:rPr lang="en-GB" spc="300" noProof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 rtlCol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pPr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en-GB" sz="1600" noProof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 rtl="0">
              <a:buNone/>
            </a:pPr>
            <a:endParaRPr lang="en-GB" noProof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 rtlCol="0">
            <a:noAutofit/>
          </a:bodyPr>
          <a:lstStyle/>
          <a:p>
            <a:pPr rtl="0"/>
            <a:r>
              <a:rPr lang="en-US" sz="4000" spc="300" noProof="0"/>
              <a:t>Click to edit Master title style</a:t>
            </a:r>
            <a:endParaRPr lang="en-GB" sz="4000" spc="300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 rtlCol="0"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en-GB" sz="1600" noProof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 rtl="0">
              <a:buNone/>
            </a:pPr>
            <a:endParaRPr lang="en-GB" noProof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rtlCol="0" anchor="b"/>
          <a:lstStyle>
            <a:lvl1pPr algn="l">
              <a:defRPr sz="6000" spc="300"/>
            </a:lvl1pPr>
          </a:lstStyle>
          <a:p>
            <a:pPr rtl="0"/>
            <a:r>
              <a:rPr lang="en-GB" noProof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rtlCol="0">
            <a:noAutofit/>
          </a:bodyPr>
          <a:lstStyle>
            <a:lvl1pPr algn="l">
              <a:defRPr sz="3200" spc="300"/>
            </a:lvl1pPr>
          </a:lstStyle>
          <a:p>
            <a:pPr rtl="0"/>
            <a:r>
              <a:rPr lang="en-GB" noProof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 rtlCol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 rtlCol="0">
            <a:noAutofit/>
          </a:bodyPr>
          <a:lstStyle>
            <a:lvl1pPr>
              <a:defRPr sz="4800" spc="3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 rtlCol="0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en-US" sz="4800" noProof="0"/>
              <a:t>Click to edit Master title style</a:t>
            </a:r>
            <a:endParaRPr lang="en-GB" sz="4800" noProof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en-US" spc="300" noProof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noProof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en-US" spc="300" noProof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noProof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en-US" sz="4800" noProof="0"/>
              <a:t>Click to edit Master title style</a:t>
            </a:r>
            <a:endParaRPr lang="en-GB" sz="4800" noProof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gold letters&#10;&#10;Description automatically generated">
            <a:extLst>
              <a:ext uri="{FF2B5EF4-FFF2-40B4-BE49-F238E27FC236}">
                <a16:creationId xmlns:a16="http://schemas.microsoft.com/office/drawing/2014/main" id="{CAF81B3D-758D-BB0C-F732-828E731CB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8" y="1285576"/>
            <a:ext cx="10383699" cy="2143424"/>
          </a:xfrm>
          <a:prstGeom prst="rect">
            <a:avLst/>
          </a:prstGeom>
          <a:effectLst>
            <a:outerShdw blurRad="1270000" dist="11049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alphaModFix amt="5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GB" dirty="0"/>
              <a:t>29.05.2024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599" y="4451887"/>
            <a:ext cx="4114800" cy="1149919"/>
          </a:xfrm>
        </p:spPr>
        <p:txBody>
          <a:bodyPr rtlCol="0"/>
          <a:lstStyle/>
          <a:p>
            <a:pPr rtl="0"/>
            <a:r>
              <a:rPr lang="en-GB" dirty="0"/>
              <a:t>C2S - HR Focus</a:t>
            </a:r>
          </a:p>
          <a:p>
            <a:pPr rtl="0"/>
            <a:r>
              <a:rPr lang="en-GB" dirty="0"/>
              <a:t>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247" y="642928"/>
            <a:ext cx="5691892" cy="990564"/>
          </a:xfrm>
        </p:spPr>
        <p:txBody>
          <a:bodyPr rtlCol="0"/>
          <a:lstStyle/>
          <a:p>
            <a:pPr rtl="0"/>
            <a:r>
              <a:rPr lang="en-GB" sz="3600" dirty="0"/>
              <a:t>Sickness in the workplace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dirty="0"/>
              <a:t>57% increase in sick leave since 2019, rising year on year.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dirty="0"/>
              <a:t>Most common short-term illnesses relate to general health.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 b="1" dirty="0"/>
              <a:t>Most common long-term illnesses relate to stress, mental ill-health, musculoskeletal injuries and acute medical conditions.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094" y="612037"/>
            <a:ext cx="4015667" cy="884238"/>
          </a:xfrm>
        </p:spPr>
        <p:txBody>
          <a:bodyPr rtlCol="0"/>
          <a:lstStyle/>
          <a:p>
            <a:pPr rtl="0"/>
            <a:r>
              <a:rPr lang="en-GB" dirty="0"/>
              <a:t>Absence by industry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smtClean="0"/>
              <a:t>3</a:t>
            </a:fld>
            <a:endParaRPr lang="en-GB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D9980FAE-D877-69B1-F32F-3AEBE75D0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911" y="2006353"/>
            <a:ext cx="6471306" cy="3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841" y="167737"/>
            <a:ext cx="5251450" cy="1661297"/>
          </a:xfrm>
        </p:spPr>
        <p:txBody>
          <a:bodyPr rtlCol="0">
            <a:normAutofit/>
          </a:bodyPr>
          <a:lstStyle/>
          <a:p>
            <a:pPr rtl="0"/>
            <a:r>
              <a:rPr lang="en-GB" sz="4800" dirty="0"/>
              <a:t>Employee Benefits – Why?</a:t>
            </a:r>
          </a:p>
        </p:txBody>
      </p:sp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7786" y="6468303"/>
            <a:ext cx="3234283" cy="365125"/>
          </a:xfrm>
        </p:spPr>
        <p:txBody>
          <a:bodyPr rtlCol="0"/>
          <a:lstStyle/>
          <a:p>
            <a:pPr rtl="0"/>
            <a:r>
              <a:rPr lang="en-GB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smtClean="0"/>
              <a:t>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B5715-C9CE-4A40-1F76-49D665783FF7}"/>
              </a:ext>
            </a:extLst>
          </p:cNvPr>
          <p:cNvSpPr txBox="1"/>
          <p:nvPr/>
        </p:nvSpPr>
        <p:spPr>
          <a:xfrm>
            <a:off x="6266464" y="2539013"/>
            <a:ext cx="5382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Attracting and retaining top talent – 64% of prospects consider roles that include employee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Improved employee engagement.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Enhancing employee loyalty – 78% of employees are more likely to stay if they are part of a benefits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Job satisfaction – 71% of employees surveyed felt that their employer cared about their mental health and overall wellbeing.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</p:spPr>
        <p:txBody>
          <a:bodyPr rtlCol="0" anchor="ctr">
            <a:normAutofit/>
          </a:bodyPr>
          <a:lstStyle/>
          <a:p>
            <a:pPr rtl="0"/>
            <a:r>
              <a:rPr lang="en-GB" dirty="0"/>
              <a:t>Types of employee benefits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49269" y="6468303"/>
            <a:ext cx="44394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8C2E478F-E849-4A8C-AF1F-CBCC78A7CBFA}" type="slidenum">
              <a:rPr lang="en-GB" smtClean="0"/>
              <a:pPr rtl="0"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7" name="Picture Placeholder 6" descr="A person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96C555E6-22A1-CF50-FEC1-4BE268113FA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12542" r="12541" b="-2"/>
          <a:stretch/>
        </p:blipFill>
        <p:spPr>
          <a:xfrm>
            <a:off x="594519" y="1365813"/>
            <a:ext cx="5399710" cy="4811150"/>
          </a:xfrm>
          <a:noFill/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729" y="1365813"/>
            <a:ext cx="5399710" cy="4811150"/>
          </a:xfrm>
        </p:spPr>
        <p:txBody>
          <a:bodyPr rtlCol="0" anchor="t">
            <a:normAutofit/>
          </a:bodyPr>
          <a:lstStyle/>
          <a:p>
            <a:pPr marL="0" indent="0" algn="ctr">
              <a:buNone/>
            </a:pPr>
            <a:r>
              <a:rPr lang="en-US" b="1" u="sng" kern="1200"/>
              <a:t>Health &amp; Wellness</a:t>
            </a:r>
            <a:endParaRPr lang="en-US" kern="1200"/>
          </a:p>
          <a:p>
            <a:pPr marL="0" algn="ctr"/>
            <a:r>
              <a:rPr lang="en-US" kern="1200"/>
              <a:t>Health insurance, Dental insurance, Optical cover, Employee Assistance Programmes, Wellness programmes, Gym memberships/reimbursements.</a:t>
            </a:r>
          </a:p>
          <a:p>
            <a:pPr marL="0" indent="0" algn="ctr">
              <a:buNone/>
            </a:pPr>
            <a:r>
              <a:rPr lang="en-US" kern="1200"/>
              <a:t> </a:t>
            </a:r>
            <a:r>
              <a:rPr lang="en-US" b="1" u="sng" kern="1200"/>
              <a:t>Financial &amp; Retirement</a:t>
            </a:r>
            <a:endParaRPr lang="en-US" kern="1200"/>
          </a:p>
          <a:p>
            <a:pPr marL="0" algn="ctr"/>
            <a:r>
              <a:rPr lang="en-US" kern="1200"/>
              <a:t>Bonuses, share options, holiday pay, annual leave purchase options, employer contributed pension schemes.</a:t>
            </a:r>
          </a:p>
          <a:p>
            <a:pPr marL="0" indent="0" algn="ctr">
              <a:buNone/>
            </a:pPr>
            <a:r>
              <a:rPr lang="en-US" b="1" u="sng" kern="1200"/>
              <a:t>Work-life Balance</a:t>
            </a:r>
            <a:endParaRPr lang="en-US" kern="1200"/>
          </a:p>
          <a:p>
            <a:pPr marL="0" algn="ctr"/>
            <a:r>
              <a:rPr lang="en-US" kern="1200"/>
              <a:t>Flexible working hours, work from home options, reduced working week.</a:t>
            </a:r>
          </a:p>
        </p:txBody>
      </p:sp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04471"/>
            <a:ext cx="5897218" cy="884238"/>
          </a:xfrm>
        </p:spPr>
        <p:txBody>
          <a:bodyPr rtlCol="0"/>
          <a:lstStyle/>
          <a:p>
            <a:pPr rtl="0"/>
            <a:r>
              <a:rPr lang="en-GB" dirty="0" err="1"/>
              <a:t>E.a.p’s</a:t>
            </a:r>
            <a:r>
              <a:rPr lang="en-GB" dirty="0"/>
              <a:t> and private medical insurance</a:t>
            </a:r>
          </a:p>
        </p:txBody>
      </p:sp>
      <p:pic>
        <p:nvPicPr>
          <p:cNvPr id="6" name="Picture Placeholder 5" descr="person staring at blueprints on a brick wall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552" t="1" r="23880" b="327"/>
          <a:stretch/>
        </p:blipFill>
        <p:spPr>
          <a:xfrm>
            <a:off x="0" y="0"/>
            <a:ext cx="5416550" cy="68580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892" y="1515286"/>
            <a:ext cx="2604118" cy="4272955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n-GB" b="1" u="sng" dirty="0"/>
              <a:t>Employee Assistance Programmes </a:t>
            </a:r>
            <a:endParaRPr lang="en-GB" dirty="0"/>
          </a:p>
          <a:p>
            <a:pPr marL="0" indent="0" rtl="0">
              <a:buNone/>
            </a:pPr>
            <a:r>
              <a:rPr lang="en-GB" sz="1100" dirty="0"/>
              <a:t>Programmes designed to help assist employees in many areas from mental health therapy, financial guidance, stress counselling, life and leadership coaching, work health assessments and relationship management. </a:t>
            </a:r>
          </a:p>
          <a:p>
            <a:pPr marL="0" indent="0" rtl="0">
              <a:buNone/>
            </a:pPr>
            <a:r>
              <a:rPr lang="en-GB" sz="1100" dirty="0"/>
              <a:t>Benefits:</a:t>
            </a:r>
          </a:p>
          <a:p>
            <a:pPr marL="0" indent="0" rtl="0">
              <a:buNone/>
            </a:pPr>
            <a:r>
              <a:rPr lang="en-GB" sz="1100" dirty="0"/>
              <a:t>56% reduction in anxiety</a:t>
            </a:r>
          </a:p>
          <a:p>
            <a:pPr marL="0" indent="0" rtl="0">
              <a:buNone/>
            </a:pPr>
            <a:r>
              <a:rPr lang="en-GB" sz="1100" dirty="0"/>
              <a:t>53% reduction in depression</a:t>
            </a:r>
          </a:p>
          <a:p>
            <a:pPr marL="0" indent="0" rtl="0">
              <a:buNone/>
            </a:pPr>
            <a:r>
              <a:rPr lang="en-GB" sz="1100" dirty="0"/>
              <a:t>45% reduction in absenteeism</a:t>
            </a:r>
          </a:p>
          <a:p>
            <a:pPr marL="0" indent="0" rtl="0">
              <a:buNone/>
            </a:pPr>
            <a:r>
              <a:rPr lang="en-GB" sz="1100" dirty="0"/>
              <a:t>44% back in work after therapy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smtClean="0"/>
              <a:t>6</a:t>
            </a:fld>
            <a:endParaRPr lang="en-GB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E20EB40-6F46-AE02-1662-174786512651}"/>
              </a:ext>
            </a:extLst>
          </p:cNvPr>
          <p:cNvSpPr txBox="1">
            <a:spLocks/>
          </p:cNvSpPr>
          <p:nvPr/>
        </p:nvSpPr>
        <p:spPr>
          <a:xfrm>
            <a:off x="8858437" y="1497530"/>
            <a:ext cx="2141000" cy="427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/>
              <a:t>Private Medical Insurance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dirty="0"/>
              <a:t>Policies that will provide your employees a fast and effective route to diagnosis, treatment and recovery from medical conditions that may arise.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dirty="0"/>
              <a:t>Benefits: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dirty="0"/>
              <a:t>Staff back to work quicker after illness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dirty="0"/>
              <a:t>Staff retention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100" dirty="0"/>
              <a:t>Attracting and retaining top talent</a:t>
            </a:r>
          </a:p>
        </p:txBody>
      </p:sp>
    </p:spTree>
    <p:extLst>
      <p:ext uri="{BB962C8B-B14F-4D97-AF65-F5344CB8AC3E}">
        <p14:creationId xmlns:p14="http://schemas.microsoft.com/office/powerpoint/2010/main" val="333957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 rtlCol="0">
            <a:normAutofit/>
          </a:bodyPr>
          <a:lstStyle/>
          <a:p>
            <a:pPr rtl="0"/>
            <a:r>
              <a:rPr lang="en-GB" sz="4000" spc="300"/>
              <a:t>THANK YOU</a:t>
            </a:r>
          </a:p>
        </p:txBody>
      </p:sp>
      <p:pic>
        <p:nvPicPr>
          <p:cNvPr id="24" name="Online Image Placeholder 23" descr="User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pic>
        <p:nvPicPr>
          <p:cNvPr id="12" name="Online Image Placeholder 11" descr="Smartphone">
            <a:extLst>
              <a:ext uri="{FF2B5EF4-FFF2-40B4-BE49-F238E27FC236}">
                <a16:creationId xmlns:a16="http://schemas.microsoft.com/office/drawing/2014/main" id="{4E709B75-16EA-4581-AED9-567DEF45A6B2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0873" y="3118670"/>
            <a:ext cx="730250" cy="730250"/>
          </a:xfrm>
        </p:spPr>
      </p:pic>
      <p:pic>
        <p:nvPicPr>
          <p:cNvPr id="28" name="Online Image Placeholder 27" descr="Envelope">
            <a:extLst>
              <a:ext uri="{FF2B5EF4-FFF2-40B4-BE49-F238E27FC236}">
                <a16:creationId xmlns:a16="http://schemas.microsoft.com/office/drawing/2014/main" id="{D4D09222-33EB-4F99-9A89-51E2E1E97584}"/>
              </a:ext>
            </a:extLst>
          </p:cNvPr>
          <p:cNvPicPr>
            <a:picLocks noGrp="1" noChangeAspect="1"/>
          </p:cNvPicPr>
          <p:nvPr>
            <p:ph type="clipArt"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398" y="3903126"/>
            <a:ext cx="3786082" cy="518795"/>
          </a:xfrm>
        </p:spPr>
        <p:txBody>
          <a:bodyPr rtlCol="0"/>
          <a:lstStyle/>
          <a:p>
            <a:pPr rtl="0"/>
            <a:r>
              <a:rPr lang="en-GB" dirty="0"/>
              <a:t>Connor Harries</a:t>
            </a:r>
          </a:p>
          <a:p>
            <a:pPr rtl="0"/>
            <a:r>
              <a:rPr lang="en-GB" dirty="0"/>
              <a:t>Head of Employee Benefits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2524A0-105C-4170-BB48-CD0756FB3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GB" dirty="0"/>
              <a:t>+44 7513 134905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034" y="3903126"/>
            <a:ext cx="3818579" cy="518795"/>
          </a:xfrm>
        </p:spPr>
        <p:txBody>
          <a:bodyPr rtlCol="0">
            <a:noAutofit/>
          </a:bodyPr>
          <a:lstStyle/>
          <a:p>
            <a:pPr rtl="0"/>
            <a:r>
              <a:rPr lang="en-GB" dirty="0"/>
              <a:t>connor@switchhealth.co.uk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C414-85D9-40D6-9BB3-5AF68A84F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335959"/>
            <a:ext cx="5167313" cy="518795"/>
          </a:xfrm>
        </p:spPr>
        <p:txBody>
          <a:bodyPr rtlCol="0"/>
          <a:lstStyle/>
          <a:p>
            <a:pPr rtl="0"/>
            <a:r>
              <a:rPr lang="en-GB" dirty="0"/>
              <a:t>www.switchhealth.co.uk</a:t>
            </a:r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420184_TF55661986_Win32.potx" id="{1CDDDD57-F79A-457F-AE74-3E6C5B14A091}" vid="{35255769-D38C-493F-A69A-9781C0DDBB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B9993-D5F9-46FA-B2E5-80E3632E9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D9F223-918A-45AF-9B53-56AB9E5E21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{7CE58654-6E21-4D86-BD41-54E6B7814A33}tf55661986_win32</Template>
  <TotalTime>207</TotalTime>
  <Words>339</Words>
  <Application>Microsoft Office PowerPoint</Application>
  <PresentationFormat>Widescreen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Biome Light</vt:lpstr>
      <vt:lpstr>Calibri</vt:lpstr>
      <vt:lpstr>Calibri Light</vt:lpstr>
      <vt:lpstr>Wingdings</vt:lpstr>
      <vt:lpstr>Office Theme</vt:lpstr>
      <vt:lpstr>PowerPoint Presentation</vt:lpstr>
      <vt:lpstr>Sickness in the workplace</vt:lpstr>
      <vt:lpstr>Absence by industry</vt:lpstr>
      <vt:lpstr>Employee Benefits – Why?</vt:lpstr>
      <vt:lpstr>Types of employee benefits</vt:lpstr>
      <vt:lpstr>E.a.p’s and private medical insurance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Harris</dc:creator>
  <cp:lastModifiedBy>Suzanne Hall-Gibbins</cp:lastModifiedBy>
  <cp:revision>30</cp:revision>
  <dcterms:created xsi:type="dcterms:W3CDTF">2024-05-29T06:38:54Z</dcterms:created>
  <dcterms:modified xsi:type="dcterms:W3CDTF">2024-05-30T14:04:33Z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