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 id="2147483810" r:id="rId5"/>
    <p:sldMasterId id="2147483823" r:id="rId6"/>
  </p:sldMasterIdLst>
  <p:notesMasterIdLst>
    <p:notesMasterId r:id="rId14"/>
  </p:notesMasterIdLst>
  <p:sldIdLst>
    <p:sldId id="673" r:id="rId7"/>
    <p:sldId id="682004333" r:id="rId8"/>
    <p:sldId id="484" r:id="rId9"/>
    <p:sldId id="682004395" r:id="rId10"/>
    <p:sldId id="682004391" r:id="rId11"/>
    <p:sldId id="682004392" r:id="rId12"/>
    <p:sldId id="682004343" r:id="rId13"/>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3C1B02-5022-9305-CF46-1B28D282B10E}" name="Dan Spreckley" initials="DS" userId="S::spreckleyd@horwath.co.uk::ee0867a0-29a7-49a5-81f6-e8e467efcd40" providerId="AD"/>
  <p188:author id="{EDDDF4C4-866E-49C3-36A6-E95FF2EDC155}" name="Ana Ursu" initials="AU" userId="S::ursua@horwath.co.uk::f212d3e5-4ad5-4dd1-8cc4-cdc8b8e2f623" providerId="AD"/>
  <p188:author id="{193B28E4-6690-FD60-641D-D5F9A2FBC6B1}" name="Ashwariya Rastogi" initials="AR" userId="S::rastogia@horwath.co.uk::6d3c1527-6a14-4012-9cc7-b7a5b1e784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pers, Jessica" initials="AJ" lastIdx="33" clrIdx="0">
    <p:extLst>
      <p:ext uri="{19B8F6BF-5375-455C-9EA6-DF929625EA0E}">
        <p15:presenceInfo xmlns:p15="http://schemas.microsoft.com/office/powerpoint/2012/main" userId="Alpers, Jessica" providerId="None"/>
      </p:ext>
    </p:extLst>
  </p:cmAuthor>
  <p:cmAuthor id="2" name="Mian Wang" initials="MW" lastIdx="10" clrIdx="1">
    <p:extLst>
      <p:ext uri="{19B8F6BF-5375-455C-9EA6-DF929625EA0E}">
        <p15:presenceInfo xmlns:p15="http://schemas.microsoft.com/office/powerpoint/2012/main" userId="f5394569009b6e69" providerId="Windows Live"/>
      </p:ext>
    </p:extLst>
  </p:cmAuthor>
  <p:cmAuthor id="3" name="Kevin McGrath" initials="KM" lastIdx="13" clrIdx="2">
    <p:extLst>
      <p:ext uri="{19B8F6BF-5375-455C-9EA6-DF929625EA0E}">
        <p15:presenceInfo xmlns:p15="http://schemas.microsoft.com/office/powerpoint/2012/main" userId="287063e7e2b897e5" providerId="Windows Live"/>
      </p:ext>
    </p:extLst>
  </p:cmAuthor>
  <p:cmAuthor id="4" name="Olivia (Xunzi) Liu" initials="OL" lastIdx="1" clrIdx="3">
    <p:extLst>
      <p:ext uri="{19B8F6BF-5375-455C-9EA6-DF929625EA0E}">
        <p15:presenceInfo xmlns:p15="http://schemas.microsoft.com/office/powerpoint/2012/main" userId="Olivia (Xunzi) Li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C6C9C9"/>
    <a:srgbClr val="FDEECC"/>
    <a:srgbClr val="E9DAB8"/>
    <a:srgbClr val="555A5A"/>
    <a:srgbClr val="FFC100"/>
    <a:srgbClr val="EBEBEB"/>
    <a:srgbClr val="961319"/>
    <a:srgbClr val="94151A"/>
    <a:srgbClr val="4F86A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979D7B-5D18-49B6-8766-93973A61D481}" type="doc">
      <dgm:prSet loTypeId="urn:microsoft.com/office/officeart/2005/8/layout/hProcess9" loCatId="process" qsTypeId="urn:microsoft.com/office/officeart/2005/8/quickstyle/simple1" qsCatId="simple" csTypeId="urn:microsoft.com/office/officeart/2005/8/colors/accent1_2" csCatId="accent1" phldr="1"/>
      <dgm:spPr/>
    </dgm:pt>
    <dgm:pt modelId="{4DA5452D-6505-48FB-B478-7292FE23BEDA}">
      <dgm:prSet phldrT="[Text]"/>
      <dgm:spPr/>
      <dgm:t>
        <a:bodyPr/>
        <a:lstStyle/>
        <a:p>
          <a:r>
            <a:rPr lang="en-GB" dirty="0"/>
            <a:t>Develop sustainability action plan</a:t>
          </a:r>
        </a:p>
      </dgm:t>
    </dgm:pt>
    <dgm:pt modelId="{ECDF6C20-47F6-4E38-8DF0-56C0307F6B31}" type="parTrans" cxnId="{57EC4DDB-3E57-47D2-BB65-2B899754DE2A}">
      <dgm:prSet/>
      <dgm:spPr/>
      <dgm:t>
        <a:bodyPr/>
        <a:lstStyle/>
        <a:p>
          <a:endParaRPr lang="en-GB"/>
        </a:p>
      </dgm:t>
    </dgm:pt>
    <dgm:pt modelId="{C5041E4F-0DE1-47CE-A29B-1301AF496B87}" type="sibTrans" cxnId="{57EC4DDB-3E57-47D2-BB65-2B899754DE2A}">
      <dgm:prSet/>
      <dgm:spPr/>
      <dgm:t>
        <a:bodyPr/>
        <a:lstStyle/>
        <a:p>
          <a:endParaRPr lang="en-GB"/>
        </a:p>
      </dgm:t>
    </dgm:pt>
    <dgm:pt modelId="{8D298522-768A-46A0-A68A-D3ECE4134818}">
      <dgm:prSet phldrT="[Text]"/>
      <dgm:spPr/>
      <dgm:t>
        <a:bodyPr/>
        <a:lstStyle/>
        <a:p>
          <a:r>
            <a:rPr lang="en-GB" dirty="0"/>
            <a:t>Debate sustainability ‘Ambition’ and refine action plan</a:t>
          </a:r>
        </a:p>
      </dgm:t>
    </dgm:pt>
    <dgm:pt modelId="{CF73AC3E-D02A-4342-91E0-9C5963F2FD70}" type="parTrans" cxnId="{52D39B69-B230-4A33-A9FD-802BF8C9AC7D}">
      <dgm:prSet/>
      <dgm:spPr/>
      <dgm:t>
        <a:bodyPr/>
        <a:lstStyle/>
        <a:p>
          <a:endParaRPr lang="en-GB"/>
        </a:p>
      </dgm:t>
    </dgm:pt>
    <dgm:pt modelId="{6B574F6D-0D99-42D5-A339-C3CD374B7E13}" type="sibTrans" cxnId="{52D39B69-B230-4A33-A9FD-802BF8C9AC7D}">
      <dgm:prSet/>
      <dgm:spPr/>
      <dgm:t>
        <a:bodyPr/>
        <a:lstStyle/>
        <a:p>
          <a:endParaRPr lang="en-GB"/>
        </a:p>
      </dgm:t>
    </dgm:pt>
    <dgm:pt modelId="{46AD2610-CE1A-4406-B756-64EC2416E4C9}">
      <dgm:prSet phldrT="[Text]"/>
      <dgm:spPr/>
      <dgm:t>
        <a:bodyPr/>
        <a:lstStyle/>
        <a:p>
          <a:r>
            <a:rPr lang="en-GB" dirty="0"/>
            <a:t>Formalise and communicate Sustainability Strategy</a:t>
          </a:r>
        </a:p>
      </dgm:t>
    </dgm:pt>
    <dgm:pt modelId="{8BEC9C39-51E7-463C-8433-781DC45E4A51}" type="parTrans" cxnId="{022F6B02-21AC-4FB3-A075-B3F296D65D57}">
      <dgm:prSet/>
      <dgm:spPr/>
      <dgm:t>
        <a:bodyPr/>
        <a:lstStyle/>
        <a:p>
          <a:endParaRPr lang="en-GB"/>
        </a:p>
      </dgm:t>
    </dgm:pt>
    <dgm:pt modelId="{1BD0DAFF-3AD3-447E-A912-BF00B9F4EAE9}" type="sibTrans" cxnId="{022F6B02-21AC-4FB3-A075-B3F296D65D57}">
      <dgm:prSet/>
      <dgm:spPr/>
      <dgm:t>
        <a:bodyPr/>
        <a:lstStyle/>
        <a:p>
          <a:endParaRPr lang="en-GB"/>
        </a:p>
      </dgm:t>
    </dgm:pt>
    <dgm:pt modelId="{411CD844-5070-4FE5-BFFD-72211F359E71}">
      <dgm:prSet/>
      <dgm:spPr>
        <a:solidFill>
          <a:schemeClr val="bg2">
            <a:lumMod val="60000"/>
            <a:lumOff val="40000"/>
          </a:schemeClr>
        </a:solidFill>
      </dgm:spPr>
      <dgm:t>
        <a:bodyPr/>
        <a:lstStyle/>
        <a:p>
          <a:r>
            <a:rPr lang="en-GB" dirty="0"/>
            <a:t>Undertake Materiality Assessment</a:t>
          </a:r>
        </a:p>
      </dgm:t>
    </dgm:pt>
    <dgm:pt modelId="{F6629E59-F338-439C-AD72-F8C98BD66053}" type="parTrans" cxnId="{C9C9EC6E-4FF3-41BA-A63D-F63EA1BA5F65}">
      <dgm:prSet/>
      <dgm:spPr/>
      <dgm:t>
        <a:bodyPr/>
        <a:lstStyle/>
        <a:p>
          <a:endParaRPr lang="en-GB"/>
        </a:p>
      </dgm:t>
    </dgm:pt>
    <dgm:pt modelId="{48BDDB14-F83B-4C37-AEEE-43040EE32EC0}" type="sibTrans" cxnId="{C9C9EC6E-4FF3-41BA-A63D-F63EA1BA5F65}">
      <dgm:prSet/>
      <dgm:spPr/>
      <dgm:t>
        <a:bodyPr/>
        <a:lstStyle/>
        <a:p>
          <a:endParaRPr lang="en-GB"/>
        </a:p>
      </dgm:t>
    </dgm:pt>
    <dgm:pt modelId="{8479C0E4-9D32-490C-9D20-728243729786}">
      <dgm:prSet/>
      <dgm:spPr/>
      <dgm:t>
        <a:bodyPr/>
        <a:lstStyle/>
        <a:p>
          <a:r>
            <a:rPr lang="en-GB" dirty="0"/>
            <a:t>Agree priority </a:t>
          </a:r>
          <a:r>
            <a:rPr lang="en-GB"/>
            <a:t>sustainability issues</a:t>
          </a:r>
          <a:endParaRPr lang="en-GB" dirty="0"/>
        </a:p>
      </dgm:t>
    </dgm:pt>
    <dgm:pt modelId="{A2445EDF-3D94-4050-9FEE-DA447A49636A}" type="parTrans" cxnId="{48607A75-9CB7-4DF8-9452-277813468E72}">
      <dgm:prSet/>
      <dgm:spPr/>
      <dgm:t>
        <a:bodyPr/>
        <a:lstStyle/>
        <a:p>
          <a:endParaRPr lang="en-GB"/>
        </a:p>
      </dgm:t>
    </dgm:pt>
    <dgm:pt modelId="{747A875A-5799-429F-A496-A77184E11ACD}" type="sibTrans" cxnId="{48607A75-9CB7-4DF8-9452-277813468E72}">
      <dgm:prSet/>
      <dgm:spPr/>
      <dgm:t>
        <a:bodyPr/>
        <a:lstStyle/>
        <a:p>
          <a:endParaRPr lang="en-GB"/>
        </a:p>
      </dgm:t>
    </dgm:pt>
    <dgm:pt modelId="{9AD7F0A4-A290-4611-962D-4D1BBEDE7B27}" type="pres">
      <dgm:prSet presAssocID="{BA979D7B-5D18-49B6-8766-93973A61D481}" presName="CompostProcess" presStyleCnt="0">
        <dgm:presLayoutVars>
          <dgm:dir/>
          <dgm:resizeHandles val="exact"/>
        </dgm:presLayoutVars>
      </dgm:prSet>
      <dgm:spPr/>
    </dgm:pt>
    <dgm:pt modelId="{20A7837C-FC0E-411F-8A0F-BEA57A136BB0}" type="pres">
      <dgm:prSet presAssocID="{BA979D7B-5D18-49B6-8766-93973A61D481}" presName="arrow" presStyleLbl="bgShp" presStyleIdx="0" presStyleCnt="1"/>
      <dgm:spPr/>
    </dgm:pt>
    <dgm:pt modelId="{9AB75E13-ECD1-4A22-901F-167D3E639F4C}" type="pres">
      <dgm:prSet presAssocID="{BA979D7B-5D18-49B6-8766-93973A61D481}" presName="linearProcess" presStyleCnt="0"/>
      <dgm:spPr/>
    </dgm:pt>
    <dgm:pt modelId="{CB6D4542-6C9C-4B1F-BD2E-04707AF5ECED}" type="pres">
      <dgm:prSet presAssocID="{411CD844-5070-4FE5-BFFD-72211F359E71}" presName="textNode" presStyleLbl="node1" presStyleIdx="0" presStyleCnt="5" custLinFactNeighborX="-78744">
        <dgm:presLayoutVars>
          <dgm:bulletEnabled val="1"/>
        </dgm:presLayoutVars>
      </dgm:prSet>
      <dgm:spPr/>
    </dgm:pt>
    <dgm:pt modelId="{1052E3D0-5C12-4B94-BD3E-E5CF21A95BD8}" type="pres">
      <dgm:prSet presAssocID="{48BDDB14-F83B-4C37-AEEE-43040EE32EC0}" presName="sibTrans" presStyleCnt="0"/>
      <dgm:spPr/>
    </dgm:pt>
    <dgm:pt modelId="{28BF96DF-9B6B-4CE1-83A1-5FC06C767D70}" type="pres">
      <dgm:prSet presAssocID="{8479C0E4-9D32-490C-9D20-728243729786}" presName="textNode" presStyleLbl="node1" presStyleIdx="1" presStyleCnt="5">
        <dgm:presLayoutVars>
          <dgm:bulletEnabled val="1"/>
        </dgm:presLayoutVars>
      </dgm:prSet>
      <dgm:spPr/>
    </dgm:pt>
    <dgm:pt modelId="{3BF37C87-7AE5-4D93-9609-A766228528F3}" type="pres">
      <dgm:prSet presAssocID="{747A875A-5799-429F-A496-A77184E11ACD}" presName="sibTrans" presStyleCnt="0"/>
      <dgm:spPr/>
    </dgm:pt>
    <dgm:pt modelId="{6414F741-6597-40DA-870C-7B4FEB960E84}" type="pres">
      <dgm:prSet presAssocID="{4DA5452D-6505-48FB-B478-7292FE23BEDA}" presName="textNode" presStyleLbl="node1" presStyleIdx="2" presStyleCnt="5">
        <dgm:presLayoutVars>
          <dgm:bulletEnabled val="1"/>
        </dgm:presLayoutVars>
      </dgm:prSet>
      <dgm:spPr/>
    </dgm:pt>
    <dgm:pt modelId="{4D1B4F82-BFD4-4719-A729-550EF9E05FF0}" type="pres">
      <dgm:prSet presAssocID="{C5041E4F-0DE1-47CE-A29B-1301AF496B87}" presName="sibTrans" presStyleCnt="0"/>
      <dgm:spPr/>
    </dgm:pt>
    <dgm:pt modelId="{079EFB2E-C09E-4972-AD2A-6B8C0F5D92E5}" type="pres">
      <dgm:prSet presAssocID="{8D298522-768A-46A0-A68A-D3ECE4134818}" presName="textNode" presStyleLbl="node1" presStyleIdx="3" presStyleCnt="5">
        <dgm:presLayoutVars>
          <dgm:bulletEnabled val="1"/>
        </dgm:presLayoutVars>
      </dgm:prSet>
      <dgm:spPr/>
    </dgm:pt>
    <dgm:pt modelId="{E761F4D0-4025-4A2C-817E-18BD1BC5FFE7}" type="pres">
      <dgm:prSet presAssocID="{6B574F6D-0D99-42D5-A339-C3CD374B7E13}" presName="sibTrans" presStyleCnt="0"/>
      <dgm:spPr/>
    </dgm:pt>
    <dgm:pt modelId="{6104B3B4-CC5C-4B8B-8EC7-49536CFFCEE3}" type="pres">
      <dgm:prSet presAssocID="{46AD2610-CE1A-4406-B756-64EC2416E4C9}" presName="textNode" presStyleLbl="node1" presStyleIdx="4" presStyleCnt="5">
        <dgm:presLayoutVars>
          <dgm:bulletEnabled val="1"/>
        </dgm:presLayoutVars>
      </dgm:prSet>
      <dgm:spPr/>
    </dgm:pt>
  </dgm:ptLst>
  <dgm:cxnLst>
    <dgm:cxn modelId="{AD684C00-58A4-43FE-98CC-009B85D9CB18}" type="presOf" srcId="{4DA5452D-6505-48FB-B478-7292FE23BEDA}" destId="{6414F741-6597-40DA-870C-7B4FEB960E84}" srcOrd="0" destOrd="0" presId="urn:microsoft.com/office/officeart/2005/8/layout/hProcess9"/>
    <dgm:cxn modelId="{022F6B02-21AC-4FB3-A075-B3F296D65D57}" srcId="{BA979D7B-5D18-49B6-8766-93973A61D481}" destId="{46AD2610-CE1A-4406-B756-64EC2416E4C9}" srcOrd="4" destOrd="0" parTransId="{8BEC9C39-51E7-463C-8433-781DC45E4A51}" sibTransId="{1BD0DAFF-3AD3-447E-A912-BF00B9F4EAE9}"/>
    <dgm:cxn modelId="{341FAE0A-08A1-4692-88B4-F1F5EF413C53}" type="presOf" srcId="{BA979D7B-5D18-49B6-8766-93973A61D481}" destId="{9AD7F0A4-A290-4611-962D-4D1BBEDE7B27}" srcOrd="0" destOrd="0" presId="urn:microsoft.com/office/officeart/2005/8/layout/hProcess9"/>
    <dgm:cxn modelId="{0387E535-6B52-427F-BE5C-686235C9C5E6}" type="presOf" srcId="{46AD2610-CE1A-4406-B756-64EC2416E4C9}" destId="{6104B3B4-CC5C-4B8B-8EC7-49536CFFCEE3}" srcOrd="0" destOrd="0" presId="urn:microsoft.com/office/officeart/2005/8/layout/hProcess9"/>
    <dgm:cxn modelId="{52D39B69-B230-4A33-A9FD-802BF8C9AC7D}" srcId="{BA979D7B-5D18-49B6-8766-93973A61D481}" destId="{8D298522-768A-46A0-A68A-D3ECE4134818}" srcOrd="3" destOrd="0" parTransId="{CF73AC3E-D02A-4342-91E0-9C5963F2FD70}" sibTransId="{6B574F6D-0D99-42D5-A339-C3CD374B7E13}"/>
    <dgm:cxn modelId="{C9C9EC6E-4FF3-41BA-A63D-F63EA1BA5F65}" srcId="{BA979D7B-5D18-49B6-8766-93973A61D481}" destId="{411CD844-5070-4FE5-BFFD-72211F359E71}" srcOrd="0" destOrd="0" parTransId="{F6629E59-F338-439C-AD72-F8C98BD66053}" sibTransId="{48BDDB14-F83B-4C37-AEEE-43040EE32EC0}"/>
    <dgm:cxn modelId="{48607A75-9CB7-4DF8-9452-277813468E72}" srcId="{BA979D7B-5D18-49B6-8766-93973A61D481}" destId="{8479C0E4-9D32-490C-9D20-728243729786}" srcOrd="1" destOrd="0" parTransId="{A2445EDF-3D94-4050-9FEE-DA447A49636A}" sibTransId="{747A875A-5799-429F-A496-A77184E11ACD}"/>
    <dgm:cxn modelId="{34CFE981-FD89-43D7-A984-05FEF0353549}" type="presOf" srcId="{411CD844-5070-4FE5-BFFD-72211F359E71}" destId="{CB6D4542-6C9C-4B1F-BD2E-04707AF5ECED}" srcOrd="0" destOrd="0" presId="urn:microsoft.com/office/officeart/2005/8/layout/hProcess9"/>
    <dgm:cxn modelId="{1BA484AB-6310-464D-B100-CA0B7233F4C1}" type="presOf" srcId="{8D298522-768A-46A0-A68A-D3ECE4134818}" destId="{079EFB2E-C09E-4972-AD2A-6B8C0F5D92E5}" srcOrd="0" destOrd="0" presId="urn:microsoft.com/office/officeart/2005/8/layout/hProcess9"/>
    <dgm:cxn modelId="{219283BF-3DF8-4C5A-9BC1-91523C5A6F96}" type="presOf" srcId="{8479C0E4-9D32-490C-9D20-728243729786}" destId="{28BF96DF-9B6B-4CE1-83A1-5FC06C767D70}" srcOrd="0" destOrd="0" presId="urn:microsoft.com/office/officeart/2005/8/layout/hProcess9"/>
    <dgm:cxn modelId="{57EC4DDB-3E57-47D2-BB65-2B899754DE2A}" srcId="{BA979D7B-5D18-49B6-8766-93973A61D481}" destId="{4DA5452D-6505-48FB-B478-7292FE23BEDA}" srcOrd="2" destOrd="0" parTransId="{ECDF6C20-47F6-4E38-8DF0-56C0307F6B31}" sibTransId="{C5041E4F-0DE1-47CE-A29B-1301AF496B87}"/>
    <dgm:cxn modelId="{0A3B45DC-BB6C-49A8-9925-9BBA7566C71F}" type="presParOf" srcId="{9AD7F0A4-A290-4611-962D-4D1BBEDE7B27}" destId="{20A7837C-FC0E-411F-8A0F-BEA57A136BB0}" srcOrd="0" destOrd="0" presId="urn:microsoft.com/office/officeart/2005/8/layout/hProcess9"/>
    <dgm:cxn modelId="{7B8E88EC-0E1A-4B14-8292-0F72BCBE374E}" type="presParOf" srcId="{9AD7F0A4-A290-4611-962D-4D1BBEDE7B27}" destId="{9AB75E13-ECD1-4A22-901F-167D3E639F4C}" srcOrd="1" destOrd="0" presId="urn:microsoft.com/office/officeart/2005/8/layout/hProcess9"/>
    <dgm:cxn modelId="{842FDF1B-2C5A-4521-87C4-FB1B6C96666D}" type="presParOf" srcId="{9AB75E13-ECD1-4A22-901F-167D3E639F4C}" destId="{CB6D4542-6C9C-4B1F-BD2E-04707AF5ECED}" srcOrd="0" destOrd="0" presId="urn:microsoft.com/office/officeart/2005/8/layout/hProcess9"/>
    <dgm:cxn modelId="{60BBDCA2-9B71-48B4-B057-476920BAF9A8}" type="presParOf" srcId="{9AB75E13-ECD1-4A22-901F-167D3E639F4C}" destId="{1052E3D0-5C12-4B94-BD3E-E5CF21A95BD8}" srcOrd="1" destOrd="0" presId="urn:microsoft.com/office/officeart/2005/8/layout/hProcess9"/>
    <dgm:cxn modelId="{8BC5B28A-782B-46DE-8DB0-44DA6B302202}" type="presParOf" srcId="{9AB75E13-ECD1-4A22-901F-167D3E639F4C}" destId="{28BF96DF-9B6B-4CE1-83A1-5FC06C767D70}" srcOrd="2" destOrd="0" presId="urn:microsoft.com/office/officeart/2005/8/layout/hProcess9"/>
    <dgm:cxn modelId="{E1A05DB8-70BA-49AE-8CDA-0A80D1E432DD}" type="presParOf" srcId="{9AB75E13-ECD1-4A22-901F-167D3E639F4C}" destId="{3BF37C87-7AE5-4D93-9609-A766228528F3}" srcOrd="3" destOrd="0" presId="urn:microsoft.com/office/officeart/2005/8/layout/hProcess9"/>
    <dgm:cxn modelId="{4AC148CF-27D6-4409-BF6C-138A684BA09F}" type="presParOf" srcId="{9AB75E13-ECD1-4A22-901F-167D3E639F4C}" destId="{6414F741-6597-40DA-870C-7B4FEB960E84}" srcOrd="4" destOrd="0" presId="urn:microsoft.com/office/officeart/2005/8/layout/hProcess9"/>
    <dgm:cxn modelId="{683AF90C-68B3-4096-8BC8-DDEEC63ACB20}" type="presParOf" srcId="{9AB75E13-ECD1-4A22-901F-167D3E639F4C}" destId="{4D1B4F82-BFD4-4719-A729-550EF9E05FF0}" srcOrd="5" destOrd="0" presId="urn:microsoft.com/office/officeart/2005/8/layout/hProcess9"/>
    <dgm:cxn modelId="{C14569A3-F4C5-48CC-A213-5C4EAC03DB2D}" type="presParOf" srcId="{9AB75E13-ECD1-4A22-901F-167D3E639F4C}" destId="{079EFB2E-C09E-4972-AD2A-6B8C0F5D92E5}" srcOrd="6" destOrd="0" presId="urn:microsoft.com/office/officeart/2005/8/layout/hProcess9"/>
    <dgm:cxn modelId="{2D560765-1E21-4541-AA77-3588394571E1}" type="presParOf" srcId="{9AB75E13-ECD1-4A22-901F-167D3E639F4C}" destId="{E761F4D0-4025-4A2C-817E-18BD1BC5FFE7}" srcOrd="7" destOrd="0" presId="urn:microsoft.com/office/officeart/2005/8/layout/hProcess9"/>
    <dgm:cxn modelId="{0A32AB86-5224-481B-A72C-C0ED93CCE95A}" type="presParOf" srcId="{9AB75E13-ECD1-4A22-901F-167D3E639F4C}" destId="{6104B3B4-CC5C-4B8B-8EC7-49536CFFCEE3}"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7837C-FC0E-411F-8A0F-BEA57A136BB0}">
      <dsp:nvSpPr>
        <dsp:cNvPr id="0" name=""/>
        <dsp:cNvSpPr/>
      </dsp:nvSpPr>
      <dsp:spPr>
        <a:xfrm>
          <a:off x="682358" y="0"/>
          <a:ext cx="7733398"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D4542-6C9C-4B1F-BD2E-04707AF5ECED}">
      <dsp:nvSpPr>
        <dsp:cNvPr id="0" name=""/>
        <dsp:cNvSpPr/>
      </dsp:nvSpPr>
      <dsp:spPr>
        <a:xfrm>
          <a:off x="0" y="1625600"/>
          <a:ext cx="1748099" cy="2167466"/>
        </a:xfrm>
        <a:prstGeom prst="roundRect">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Undertake Materiality Assessment</a:t>
          </a:r>
        </a:p>
      </dsp:txBody>
      <dsp:txXfrm>
        <a:off x="85335" y="1710935"/>
        <a:ext cx="1577429" cy="1996796"/>
      </dsp:txXfrm>
    </dsp:sp>
    <dsp:sp modelId="{28BF96DF-9B6B-4CE1-83A1-5FC06C767D70}">
      <dsp:nvSpPr>
        <dsp:cNvPr id="0" name=""/>
        <dsp:cNvSpPr/>
      </dsp:nvSpPr>
      <dsp:spPr>
        <a:xfrm>
          <a:off x="1839503" y="1625600"/>
          <a:ext cx="1748099"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Agree priority </a:t>
          </a:r>
          <a:r>
            <a:rPr lang="en-GB" sz="1800" kern="1200"/>
            <a:t>sustainability issues</a:t>
          </a:r>
          <a:endParaRPr lang="en-GB" sz="1800" kern="1200" dirty="0"/>
        </a:p>
      </dsp:txBody>
      <dsp:txXfrm>
        <a:off x="1924838" y="1710935"/>
        <a:ext cx="1577429" cy="1996796"/>
      </dsp:txXfrm>
    </dsp:sp>
    <dsp:sp modelId="{6414F741-6597-40DA-870C-7B4FEB960E84}">
      <dsp:nvSpPr>
        <dsp:cNvPr id="0" name=""/>
        <dsp:cNvSpPr/>
      </dsp:nvSpPr>
      <dsp:spPr>
        <a:xfrm>
          <a:off x="3675008" y="1625600"/>
          <a:ext cx="1748099"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Develop sustainability action plan</a:t>
          </a:r>
        </a:p>
      </dsp:txBody>
      <dsp:txXfrm>
        <a:off x="3760343" y="1710935"/>
        <a:ext cx="1577429" cy="1996796"/>
      </dsp:txXfrm>
    </dsp:sp>
    <dsp:sp modelId="{079EFB2E-C09E-4972-AD2A-6B8C0F5D92E5}">
      <dsp:nvSpPr>
        <dsp:cNvPr id="0" name=""/>
        <dsp:cNvSpPr/>
      </dsp:nvSpPr>
      <dsp:spPr>
        <a:xfrm>
          <a:off x="5510512" y="1625600"/>
          <a:ext cx="1748099"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Debate sustainability ‘Ambition’ and refine action plan</a:t>
          </a:r>
        </a:p>
      </dsp:txBody>
      <dsp:txXfrm>
        <a:off x="5595847" y="1710935"/>
        <a:ext cx="1577429" cy="1996796"/>
      </dsp:txXfrm>
    </dsp:sp>
    <dsp:sp modelId="{6104B3B4-CC5C-4B8B-8EC7-49536CFFCEE3}">
      <dsp:nvSpPr>
        <dsp:cNvPr id="0" name=""/>
        <dsp:cNvSpPr/>
      </dsp:nvSpPr>
      <dsp:spPr>
        <a:xfrm>
          <a:off x="7346017" y="1625600"/>
          <a:ext cx="1748099" cy="21674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Formalise and communicate Sustainability Strategy</a:t>
          </a:r>
        </a:p>
      </dsp:txBody>
      <dsp:txXfrm>
        <a:off x="7431352" y="1710935"/>
        <a:ext cx="1577429" cy="19967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000664FC-4014-42BB-98E1-75403AEF9E7D}" type="datetimeFigureOut">
              <a:rPr lang="en-US" smtClean="0"/>
              <a:t>7/19/2024</a:t>
            </a:fld>
            <a:endParaRPr lang="en-US"/>
          </a:p>
        </p:txBody>
      </p:sp>
      <p:sp>
        <p:nvSpPr>
          <p:cNvPr id="4" name="Slide Image Placeholder 3"/>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E2731FE9-F90D-409B-BFAC-39D681C90CF9}" type="slidenum">
              <a:rPr lang="en-US" smtClean="0"/>
              <a:t>‹#›</a:t>
            </a:fld>
            <a:endParaRPr lang="en-US"/>
          </a:p>
        </p:txBody>
      </p:sp>
    </p:spTree>
    <p:extLst>
      <p:ext uri="{BB962C8B-B14F-4D97-AF65-F5344CB8AC3E}">
        <p14:creationId xmlns:p14="http://schemas.microsoft.com/office/powerpoint/2010/main" val="404701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2731FE9-F90D-409B-BFAC-39D681C90CF9}" type="slidenum">
              <a:rPr lang="en-US" smtClean="0"/>
              <a:t>1</a:t>
            </a:fld>
            <a:endParaRPr lang="en-US"/>
          </a:p>
        </p:txBody>
      </p:sp>
    </p:spTree>
    <p:extLst>
      <p:ext uri="{BB962C8B-B14F-4D97-AF65-F5344CB8AC3E}">
        <p14:creationId xmlns:p14="http://schemas.microsoft.com/office/powerpoint/2010/main" val="72209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Slide Number Placeholder 3"/>
          <p:cNvSpPr>
            <a:spLocks noGrp="1"/>
          </p:cNvSpPr>
          <p:nvPr>
            <p:ph type="sldNum" sz="quarter" idx="5"/>
          </p:nvPr>
        </p:nvSpPr>
        <p:spPr/>
        <p:txBody>
          <a:bodyPr/>
          <a:lstStyle/>
          <a:p>
            <a:fld id="{E2731FE9-F90D-409B-BFAC-39D681C90CF9}" type="slidenum">
              <a:rPr lang="en-US" smtClean="0"/>
              <a:t>2</a:t>
            </a:fld>
            <a:endParaRPr lang="en-US"/>
          </a:p>
        </p:txBody>
      </p:sp>
    </p:spTree>
    <p:extLst>
      <p:ext uri="{BB962C8B-B14F-4D97-AF65-F5344CB8AC3E}">
        <p14:creationId xmlns:p14="http://schemas.microsoft.com/office/powerpoint/2010/main" val="353347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18F5F-0F87-4E58-7750-A4D28ED1A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A6EB95-4142-4ED2-D8E1-D6B0041F5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955CD-C432-172C-0B63-EC776D7D98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40FD83-ACF7-E849-E3A7-E79A4D8C14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31FE9-F90D-409B-BFAC-39D681C90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589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3927-5FBE-2393-C7B6-C3738FF1D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F32AD-A18C-DEF9-B4E2-269045F68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933DF-8D9D-A348-D31E-F5E5A477D0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E2114B-80B9-F5EE-E580-08385E9E43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31FE9-F90D-409B-BFAC-39D681C90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424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4163" y="703263"/>
            <a:ext cx="3978275" cy="2238375"/>
          </a:xfrm>
        </p:spPr>
      </p:sp>
      <p:sp>
        <p:nvSpPr>
          <p:cNvPr id="3" name="Notes Placeholder 2"/>
          <p:cNvSpPr>
            <a:spLocks noGrp="1"/>
          </p:cNvSpPr>
          <p:nvPr>
            <p:ph type="body" idx="1"/>
          </p:nvPr>
        </p:nvSpPr>
        <p:spPr>
          <a:xfrm>
            <a:off x="370703" y="3154525"/>
            <a:ext cx="6289590" cy="4217670"/>
          </a:xfrm>
        </p:spPr>
        <p:txBody>
          <a:bodyPr/>
          <a:lstStyle/>
          <a:p>
            <a:pPr lvl="0" algn="just" defTabSz="685800">
              <a:defRPr/>
            </a:pPr>
            <a:endParaRPr lang="en-GB" sz="105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31FE9-F90D-409B-BFAC-39D681C90C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154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idescreen 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r>
              <a:rPr lang="en-US"/>
              <a:t>Click icon to add picture</a:t>
            </a:r>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1" y="1980000"/>
            <a:ext cx="5088014" cy="1569660"/>
          </a:xfrm>
        </p:spPr>
        <p:txBody>
          <a:bodyPr wrap="square">
            <a:spAutoFit/>
          </a:bodyPr>
          <a:lstStyle>
            <a:lvl1pPr>
              <a:lnSpc>
                <a:spcPct val="85000"/>
              </a:lnSpc>
              <a:defRPr sz="6000">
                <a:solidFill>
                  <a:schemeClr val="tx1"/>
                </a:solidFill>
              </a:defRPr>
            </a:lvl1pPr>
          </a:lstStyle>
          <a:p>
            <a:r>
              <a:rPr lang="en-US"/>
              <a:t>Click to add Master title</a:t>
            </a:r>
          </a:p>
        </p:txBody>
      </p:sp>
      <p:sp>
        <p:nvSpPr>
          <p:cNvPr id="11" name="Text Placeholder 14">
            <a:extLst>
              <a:ext uri="{FF2B5EF4-FFF2-40B4-BE49-F238E27FC236}">
                <a16:creationId xmlns:a16="http://schemas.microsoft.com/office/drawing/2014/main" id="{1CA6D0B4-DB01-ED43-BAC1-4C928FDFB9E0}"/>
              </a:ext>
            </a:extLst>
          </p:cNvPr>
          <p:cNvSpPr>
            <a:spLocks noGrp="1"/>
          </p:cNvSpPr>
          <p:nvPr>
            <p:ph type="body" sz="quarter" idx="11" hasCustomPrompt="1"/>
          </p:nvPr>
        </p:nvSpPr>
        <p:spPr>
          <a:xfrm>
            <a:off x="900001" y="5439304"/>
            <a:ext cx="5088014" cy="307777"/>
          </a:xfrm>
        </p:spPr>
        <p:txBody>
          <a:bodyPr wrap="square">
            <a:spAutoFit/>
          </a:bodyPr>
          <a:lstStyle>
            <a:lvl1pPr marL="0" indent="0">
              <a:buNone/>
              <a:defRPr sz="2000">
                <a:solidFill>
                  <a:schemeClr val="tx1"/>
                </a:solidFill>
              </a:defRPr>
            </a:lvl1pPr>
          </a:lstStyle>
          <a:p>
            <a:pPr lvl="0"/>
            <a:r>
              <a:rPr lang="en-US"/>
              <a:t>Presenters Name &amp; Date</a:t>
            </a:r>
          </a:p>
        </p:txBody>
      </p:sp>
      <p:sp>
        <p:nvSpPr>
          <p:cNvPr id="3" name="Text Placeholder 2">
            <a:extLst>
              <a:ext uri="{FF2B5EF4-FFF2-40B4-BE49-F238E27FC236}">
                <a16:creationId xmlns:a16="http://schemas.microsoft.com/office/drawing/2014/main" id="{9ECA06EE-7A7E-944E-BBD4-45EE84D4F1BE}"/>
              </a:ext>
            </a:extLst>
          </p:cNvPr>
          <p:cNvSpPr>
            <a:spLocks noGrp="1"/>
          </p:cNvSpPr>
          <p:nvPr>
            <p:ph type="body" sz="quarter" idx="14" hasCustomPrompt="1"/>
          </p:nvPr>
        </p:nvSpPr>
        <p:spPr>
          <a:xfrm>
            <a:off x="900113" y="3707619"/>
            <a:ext cx="5087937" cy="397500"/>
          </a:xfrm>
        </p:spPr>
        <p:txBody>
          <a:bodyPr/>
          <a:lstStyle>
            <a:lvl1pPr marL="6350" indent="0">
              <a:spcAft>
                <a:spcPts val="0"/>
              </a:spcAft>
              <a:buNone/>
              <a:tabLst/>
              <a:defRPr/>
            </a:lvl1pPr>
            <a:lvl2pPr>
              <a:buNone/>
              <a:defRPr/>
            </a:lvl2pPr>
            <a:lvl3pPr>
              <a:buNone/>
              <a:defRPr/>
            </a:lvl3pPr>
            <a:lvl4pPr>
              <a:buNone/>
              <a:defRPr/>
            </a:lvl4pPr>
            <a:lvl5pPr>
              <a:buNone/>
              <a:defRPr/>
            </a:lvl5pPr>
          </a:lstStyle>
          <a:p>
            <a:pPr lvl="0"/>
            <a:r>
              <a:rPr lang="en-US"/>
              <a:t>Click to edit subhead</a:t>
            </a:r>
          </a:p>
        </p:txBody>
      </p:sp>
    </p:spTree>
    <p:extLst>
      <p:ext uri="{BB962C8B-B14F-4D97-AF65-F5344CB8AC3E}">
        <p14:creationId xmlns:p14="http://schemas.microsoft.com/office/powerpoint/2010/main" val="4615586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r>
              <a:rPr lang="en-US"/>
              <a:t>Click icon to add picture</a:t>
            </a:r>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1" y="1980000"/>
            <a:ext cx="5088014" cy="1538883"/>
          </a:xfrm>
        </p:spPr>
        <p:txBody>
          <a:bodyPr wrap="square">
            <a:spAutoFit/>
          </a:bodyPr>
          <a:lstStyle>
            <a:lvl1pPr>
              <a:lnSpc>
                <a:spcPts val="6000"/>
              </a:lnSpc>
              <a:defRPr sz="6000">
                <a:solidFill>
                  <a:schemeClr val="tx1"/>
                </a:solidFill>
              </a:defRPr>
            </a:lvl1pPr>
          </a:lstStyle>
          <a:p>
            <a:r>
              <a:rPr lang="en-US"/>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1" y="3420000"/>
            <a:ext cx="5088014" cy="369332"/>
          </a:xfrm>
        </p:spPr>
        <p:txBody>
          <a:bodyPr wrap="square">
            <a:spAutoFit/>
          </a:bodyPr>
          <a:lstStyle>
            <a:lvl1pPr marL="0" indent="0">
              <a:buNone/>
              <a:defRPr sz="2400">
                <a:solidFill>
                  <a:schemeClr val="tx1"/>
                </a:solidFill>
              </a:defRPr>
            </a:lvl1pPr>
          </a:lstStyle>
          <a:p>
            <a:pPr lvl="0"/>
            <a:r>
              <a:rPr lang="en-US"/>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1" y="4680000"/>
            <a:ext cx="5088014" cy="369332"/>
          </a:xfrm>
        </p:spPr>
        <p:txBody>
          <a:bodyPr wrap="square">
            <a:spAutoFit/>
          </a:bodyPr>
          <a:lstStyle>
            <a:lvl1pPr marL="0" indent="0">
              <a:buNone/>
              <a:defRPr sz="2400">
                <a:solidFill>
                  <a:schemeClr val="tx1"/>
                </a:solidFill>
              </a:defRPr>
            </a:lvl1pPr>
          </a:lstStyle>
          <a:p>
            <a:pPr lvl="0"/>
            <a:r>
              <a:rPr lang="en-US"/>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0" y="5220000"/>
            <a:ext cx="5088015" cy="369332"/>
          </a:xfrm>
        </p:spPr>
        <p:txBody>
          <a:bodyPr wrap="square">
            <a:spAutoFit/>
          </a:bodyPr>
          <a:lstStyle>
            <a:lvl1pPr marL="0" indent="0">
              <a:buNone/>
              <a:defRPr sz="2400">
                <a:solidFill>
                  <a:schemeClr val="tx1"/>
                </a:solidFill>
              </a:defRPr>
            </a:lvl1pPr>
          </a:lstStyle>
          <a:p>
            <a:pPr lvl="0"/>
            <a:r>
              <a:rPr lang="en-US"/>
              <a:t>Day/Month/Year</a:t>
            </a:r>
          </a:p>
        </p:txBody>
      </p:sp>
    </p:spTree>
    <p:extLst>
      <p:ext uri="{BB962C8B-B14F-4D97-AF65-F5344CB8AC3E}">
        <p14:creationId xmlns:p14="http://schemas.microsoft.com/office/powerpoint/2010/main" val="31264036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r>
              <a:rPr lang="en-US"/>
              <a:t>Click icon to add picture</a:t>
            </a:r>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1" y="1980000"/>
            <a:ext cx="5088014" cy="1538883"/>
          </a:xfrm>
        </p:spPr>
        <p:txBody>
          <a:bodyPr wrap="square">
            <a:spAutoFit/>
          </a:bodyPr>
          <a:lstStyle>
            <a:lvl1pPr>
              <a:lnSpc>
                <a:spcPts val="6000"/>
              </a:lnSpc>
              <a:defRPr sz="6000">
                <a:solidFill>
                  <a:schemeClr val="tx1"/>
                </a:solidFill>
              </a:defRPr>
            </a:lvl1pPr>
          </a:lstStyle>
          <a:p>
            <a:r>
              <a:rPr lang="en-US"/>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1" y="3420000"/>
            <a:ext cx="5088014" cy="369332"/>
          </a:xfrm>
        </p:spPr>
        <p:txBody>
          <a:bodyPr wrap="square">
            <a:spAutoFit/>
          </a:bodyPr>
          <a:lstStyle>
            <a:lvl1pPr marL="0" indent="0">
              <a:buNone/>
              <a:defRPr sz="2400">
                <a:solidFill>
                  <a:schemeClr val="tx1"/>
                </a:solidFill>
              </a:defRPr>
            </a:lvl1pPr>
          </a:lstStyle>
          <a:p>
            <a:pPr lvl="0"/>
            <a:r>
              <a:rPr lang="en-US"/>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1" y="4680000"/>
            <a:ext cx="5088014" cy="369332"/>
          </a:xfrm>
        </p:spPr>
        <p:txBody>
          <a:bodyPr wrap="square">
            <a:spAutoFit/>
          </a:bodyPr>
          <a:lstStyle>
            <a:lvl1pPr marL="0" indent="0">
              <a:buNone/>
              <a:defRPr sz="2400">
                <a:solidFill>
                  <a:schemeClr val="tx1"/>
                </a:solidFill>
              </a:defRPr>
            </a:lvl1pPr>
          </a:lstStyle>
          <a:p>
            <a:pPr lvl="0"/>
            <a:r>
              <a:rPr lang="en-US"/>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0" y="5220000"/>
            <a:ext cx="5088015" cy="369332"/>
          </a:xfrm>
        </p:spPr>
        <p:txBody>
          <a:bodyPr wrap="square">
            <a:spAutoFit/>
          </a:bodyPr>
          <a:lstStyle>
            <a:lvl1pPr marL="0" indent="0">
              <a:buNone/>
              <a:defRPr sz="2400">
                <a:solidFill>
                  <a:schemeClr val="tx1"/>
                </a:solidFill>
              </a:defRPr>
            </a:lvl1pPr>
          </a:lstStyle>
          <a:p>
            <a:pPr lvl="0"/>
            <a:r>
              <a:rPr lang="en-US"/>
              <a:t>Month/Day/Year</a:t>
            </a:r>
          </a:p>
        </p:txBody>
      </p:sp>
    </p:spTree>
    <p:extLst>
      <p:ext uri="{BB962C8B-B14F-4D97-AF65-F5344CB8AC3E}">
        <p14:creationId xmlns:p14="http://schemas.microsoft.com/office/powerpoint/2010/main" val="6062083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721AA8B5-9E1F-4E2E-814C-15CDBBA176FC}"/>
              </a:ext>
            </a:extLst>
          </p:cNvPr>
          <p:cNvSpPr>
            <a:spLocks noGrp="1"/>
          </p:cNvSpPr>
          <p:nvPr>
            <p:ph type="body" sz="quarter" idx="10"/>
          </p:nvPr>
        </p:nvSpPr>
        <p:spPr>
          <a:xfrm>
            <a:off x="540000" y="1800000"/>
            <a:ext cx="11160000" cy="45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21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6375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Dot Backgrou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
        <p:nvSpPr>
          <p:cNvPr id="11" name="Text Placeholder 10"/>
          <p:cNvSpPr>
            <a:spLocks noGrp="1"/>
          </p:cNvSpPr>
          <p:nvPr>
            <p:ph type="body" sz="quarter" idx="11"/>
          </p:nvPr>
        </p:nvSpPr>
        <p:spPr>
          <a:xfrm>
            <a:off x="938846" y="814754"/>
            <a:ext cx="5831231" cy="1752600"/>
          </a:xfrm>
        </p:spPr>
        <p:txBody>
          <a:bodyPr/>
          <a:lstStyle>
            <a:lvl1pPr marL="0" indent="0">
              <a:buFontTx/>
              <a:buNone/>
              <a:defRPr sz="4800" b="1"/>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
        <p:nvSpPr>
          <p:cNvPr id="6" name="TextBox 5">
            <a:extLst>
              <a:ext uri="{FF2B5EF4-FFF2-40B4-BE49-F238E27FC236}">
                <a16:creationId xmlns:a16="http://schemas.microsoft.com/office/drawing/2014/main" id="{199D5923-4348-41F0-AF49-5518B89C8A36}"/>
              </a:ext>
            </a:extLst>
          </p:cNvPr>
          <p:cNvSpPr txBox="1"/>
          <p:nvPr/>
        </p:nvSpPr>
        <p:spPr>
          <a:xfrm>
            <a:off x="540000" y="6523912"/>
            <a:ext cx="1024319" cy="11541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 2023 Crowe U.K. LLP</a:t>
            </a:r>
          </a:p>
        </p:txBody>
      </p:sp>
      <p:sp>
        <p:nvSpPr>
          <p:cNvPr id="8" name="TextBox 7">
            <a:extLst>
              <a:ext uri="{FF2B5EF4-FFF2-40B4-BE49-F238E27FC236}">
                <a16:creationId xmlns:a16="http://schemas.microsoft.com/office/drawing/2014/main" id="{7874D6F7-7CA6-4DF0-9C18-BBF32AA216B5}"/>
              </a:ext>
            </a:extLst>
          </p:cNvPr>
          <p:cNvSpPr txBox="1"/>
          <p:nvPr/>
        </p:nvSpPr>
        <p:spPr>
          <a:xfrm>
            <a:off x="11136324" y="6492240"/>
            <a:ext cx="563676" cy="11541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534F5-8106-454C-A466-0C6DA036C846}" type="slidenum">
              <a:rPr kumimoji="0" lang="en-US" sz="75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485231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Break Amber">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323B22-6313-43FF-8D4E-1952C572FE1A}"/>
              </a:ext>
            </a:extLst>
          </p:cNvPr>
          <p:cNvPicPr>
            <a:picLocks noChangeAspect="1"/>
          </p:cNvPicPr>
          <p:nvPr/>
        </p:nvPicPr>
        <p:blipFill>
          <a:blip r:embed="rId2"/>
          <a:stretch>
            <a:fillRect/>
          </a:stretch>
        </p:blipFill>
        <p:spPr>
          <a:xfrm>
            <a:off x="938846" y="557212"/>
            <a:ext cx="10314308" cy="5743576"/>
          </a:xfrm>
          <a:prstGeom prst="rect">
            <a:avLst/>
          </a:prstGeom>
        </p:spPr>
      </p:pic>
      <p:sp>
        <p:nvSpPr>
          <p:cNvPr id="11" name="Text Placeholder 10"/>
          <p:cNvSpPr>
            <a:spLocks noGrp="1"/>
          </p:cNvSpPr>
          <p:nvPr>
            <p:ph type="body" sz="quarter" idx="11"/>
          </p:nvPr>
        </p:nvSpPr>
        <p:spPr>
          <a:xfrm>
            <a:off x="938846" y="2552700"/>
            <a:ext cx="6909754" cy="1752600"/>
          </a:xfrm>
        </p:spPr>
        <p:txBody>
          <a:bodyPr/>
          <a:lstStyle>
            <a:lvl1pPr marL="0" indent="0">
              <a:buFontTx/>
              <a:buNone/>
              <a:defRPr sz="6000" b="1"/>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
        <p:nvSpPr>
          <p:cNvPr id="7" name="TextBox 6">
            <a:extLst>
              <a:ext uri="{FF2B5EF4-FFF2-40B4-BE49-F238E27FC236}">
                <a16:creationId xmlns:a16="http://schemas.microsoft.com/office/drawing/2014/main" id="{A89DC78F-EE2C-4BF9-ADFE-ADD490446DD6}"/>
              </a:ext>
            </a:extLst>
          </p:cNvPr>
          <p:cNvSpPr txBox="1"/>
          <p:nvPr/>
        </p:nvSpPr>
        <p:spPr>
          <a:xfrm>
            <a:off x="540000" y="6523912"/>
            <a:ext cx="1024319" cy="11541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 2023 Crowe U.K. LLP</a:t>
            </a:r>
          </a:p>
        </p:txBody>
      </p:sp>
      <p:sp>
        <p:nvSpPr>
          <p:cNvPr id="8" name="TextBox 7">
            <a:extLst>
              <a:ext uri="{FF2B5EF4-FFF2-40B4-BE49-F238E27FC236}">
                <a16:creationId xmlns:a16="http://schemas.microsoft.com/office/drawing/2014/main" id="{6E608D85-AAAD-4E22-BA54-7A2483BB7194}"/>
              </a:ext>
            </a:extLst>
          </p:cNvPr>
          <p:cNvSpPr txBox="1"/>
          <p:nvPr/>
        </p:nvSpPr>
        <p:spPr>
          <a:xfrm>
            <a:off x="11136324" y="6492240"/>
            <a:ext cx="563676" cy="11541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534F5-8106-454C-A466-0C6DA036C846}" type="slidenum">
              <a:rPr kumimoji="0" lang="en-US" sz="75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168360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Break 2-Color">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323B22-6313-43FF-8D4E-1952C572FE1A}"/>
              </a:ext>
            </a:extLst>
          </p:cNvPr>
          <p:cNvPicPr>
            <a:picLocks noChangeAspect="1"/>
          </p:cNvPicPr>
          <p:nvPr/>
        </p:nvPicPr>
        <p:blipFill>
          <a:blip r:embed="rId2"/>
          <a:stretch>
            <a:fillRect/>
          </a:stretch>
        </p:blipFill>
        <p:spPr>
          <a:xfrm>
            <a:off x="938846" y="557212"/>
            <a:ext cx="10314308" cy="5743576"/>
          </a:xfrm>
          <a:prstGeom prst="rect">
            <a:avLst/>
          </a:prstGeom>
        </p:spPr>
      </p:pic>
      <p:sp>
        <p:nvSpPr>
          <p:cNvPr id="7" name="TextBox 6">
            <a:extLst>
              <a:ext uri="{FF2B5EF4-FFF2-40B4-BE49-F238E27FC236}">
                <a16:creationId xmlns:a16="http://schemas.microsoft.com/office/drawing/2014/main" id="{A89DC78F-EE2C-4BF9-ADFE-ADD490446DD6}"/>
              </a:ext>
            </a:extLst>
          </p:cNvPr>
          <p:cNvSpPr txBox="1"/>
          <p:nvPr/>
        </p:nvSpPr>
        <p:spPr>
          <a:xfrm>
            <a:off x="540000" y="6523912"/>
            <a:ext cx="1024319" cy="11541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 2022 Crowe U.K. LLP</a:t>
            </a:r>
          </a:p>
        </p:txBody>
      </p:sp>
      <p:sp>
        <p:nvSpPr>
          <p:cNvPr id="8" name="TextBox 7">
            <a:extLst>
              <a:ext uri="{FF2B5EF4-FFF2-40B4-BE49-F238E27FC236}">
                <a16:creationId xmlns:a16="http://schemas.microsoft.com/office/drawing/2014/main" id="{6E608D85-AAAD-4E22-BA54-7A2483BB7194}"/>
              </a:ext>
            </a:extLst>
          </p:cNvPr>
          <p:cNvSpPr txBox="1"/>
          <p:nvPr/>
        </p:nvSpPr>
        <p:spPr>
          <a:xfrm>
            <a:off x="11136324" y="6492240"/>
            <a:ext cx="563676" cy="11541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534F5-8106-454C-A466-0C6DA036C846}" type="slidenum">
              <a:rPr kumimoji="0" lang="en-US" sz="75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nvGrpSpPr>
          <p:cNvPr id="9" name="Group 8">
            <a:extLst>
              <a:ext uri="{FF2B5EF4-FFF2-40B4-BE49-F238E27FC236}">
                <a16:creationId xmlns:a16="http://schemas.microsoft.com/office/drawing/2014/main" id="{524BF0FE-878B-EE42-94C5-FF7EF003B7C9}"/>
              </a:ext>
            </a:extLst>
          </p:cNvPr>
          <p:cNvGrpSpPr/>
          <p:nvPr userDrawn="1"/>
        </p:nvGrpSpPr>
        <p:grpSpPr>
          <a:xfrm>
            <a:off x="0" y="-4572"/>
            <a:ext cx="12192000" cy="3429000"/>
            <a:chOff x="0" y="0"/>
            <a:chExt cx="12192000" cy="3429000"/>
          </a:xfrm>
        </p:grpSpPr>
        <p:sp>
          <p:nvSpPr>
            <p:cNvPr id="10" name="Rectangle 9">
              <a:extLst>
                <a:ext uri="{FF2B5EF4-FFF2-40B4-BE49-F238E27FC236}">
                  <a16:creationId xmlns:a16="http://schemas.microsoft.com/office/drawing/2014/main" id="{958101DC-2801-724F-A827-88944A596F1B}"/>
                </a:ext>
              </a:extLst>
            </p:cNvPr>
            <p:cNvSpPr/>
            <p:nvPr/>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D70F19AA-B2F2-C341-B6BB-69873CA358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0000"/>
            <a:stretch/>
          </p:blipFill>
          <p:spPr>
            <a:xfrm>
              <a:off x="938784" y="557181"/>
              <a:ext cx="10314432" cy="2871819"/>
            </a:xfrm>
            <a:prstGeom prst="rect">
              <a:avLst/>
            </a:prstGeom>
          </p:spPr>
        </p:pic>
      </p:grpSp>
    </p:spTree>
    <p:extLst>
      <p:ext uri="{BB962C8B-B14F-4D97-AF65-F5344CB8AC3E}">
        <p14:creationId xmlns:p14="http://schemas.microsoft.com/office/powerpoint/2010/main" val="67738305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Break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
        <p:nvSpPr>
          <p:cNvPr id="11" name="Text Placeholder 10"/>
          <p:cNvSpPr>
            <a:spLocks noGrp="1"/>
          </p:cNvSpPr>
          <p:nvPr>
            <p:ph type="body" sz="quarter" idx="11"/>
          </p:nvPr>
        </p:nvSpPr>
        <p:spPr>
          <a:xfrm>
            <a:off x="938846" y="2514600"/>
            <a:ext cx="6909754" cy="1752600"/>
          </a:xfrm>
        </p:spPr>
        <p:txBody>
          <a:bodyPr/>
          <a:lstStyle>
            <a:lvl1pPr marL="0" indent="0">
              <a:buFontTx/>
              <a:buNone/>
              <a:defRPr sz="6000" b="1"/>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
        <p:nvSpPr>
          <p:cNvPr id="6" name="TextBox 5">
            <a:extLst>
              <a:ext uri="{FF2B5EF4-FFF2-40B4-BE49-F238E27FC236}">
                <a16:creationId xmlns:a16="http://schemas.microsoft.com/office/drawing/2014/main" id="{811DD5F2-617A-49DB-A60F-21C8065D9B03}"/>
              </a:ext>
            </a:extLst>
          </p:cNvPr>
          <p:cNvSpPr txBox="1"/>
          <p:nvPr/>
        </p:nvSpPr>
        <p:spPr>
          <a:xfrm>
            <a:off x="540000" y="6523912"/>
            <a:ext cx="1024319" cy="11541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 2023 Crowe U.K. LLP</a:t>
            </a:r>
          </a:p>
        </p:txBody>
      </p:sp>
      <p:sp>
        <p:nvSpPr>
          <p:cNvPr id="8" name="TextBox 7">
            <a:extLst>
              <a:ext uri="{FF2B5EF4-FFF2-40B4-BE49-F238E27FC236}">
                <a16:creationId xmlns:a16="http://schemas.microsoft.com/office/drawing/2014/main" id="{ABC5CCAB-4D14-4850-9713-8A2D75CB2211}"/>
              </a:ext>
            </a:extLst>
          </p:cNvPr>
          <p:cNvSpPr txBox="1"/>
          <p:nvPr/>
        </p:nvSpPr>
        <p:spPr>
          <a:xfrm>
            <a:off x="11136324" y="6492240"/>
            <a:ext cx="563676" cy="11541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534F5-8106-454C-A466-0C6DA036C846}" type="slidenum">
              <a:rPr kumimoji="0" lang="en-US" sz="75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33279075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Break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
        <p:nvSpPr>
          <p:cNvPr id="8" name="TextBox 7">
            <a:extLst>
              <a:ext uri="{FF2B5EF4-FFF2-40B4-BE49-F238E27FC236}">
                <a16:creationId xmlns:a16="http://schemas.microsoft.com/office/drawing/2014/main" id="{ABC5CCAB-4D14-4850-9713-8A2D75CB2211}"/>
              </a:ext>
            </a:extLst>
          </p:cNvPr>
          <p:cNvSpPr txBox="1"/>
          <p:nvPr/>
        </p:nvSpPr>
        <p:spPr>
          <a:xfrm>
            <a:off x="11136324" y="6492240"/>
            <a:ext cx="563676" cy="11541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534F5-8106-454C-A466-0C6DA036C846}" type="slidenum">
              <a:rPr kumimoji="0" lang="en-US" sz="75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0849882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93200"/>
          </a:xfrm>
        </p:spPr>
        <p:txBody>
          <a:bodyPr/>
          <a:lstStyle/>
          <a:p>
            <a:r>
              <a:rPr lang="en-US"/>
              <a:t>Click to edit Master title style</a:t>
            </a:r>
          </a:p>
        </p:txBody>
      </p:sp>
      <p:sp>
        <p:nvSpPr>
          <p:cNvPr id="3" name="Content Placeholder 2"/>
          <p:cNvSpPr>
            <a:spLocks noGrp="1"/>
          </p:cNvSpPr>
          <p:nvPr>
            <p:ph sz="half" idx="1"/>
          </p:nvPr>
        </p:nvSpPr>
        <p:spPr>
          <a:xfrm>
            <a:off x="540000" y="1752600"/>
            <a:ext cx="5410200" cy="4556760"/>
          </a:xfrm>
        </p:spPr>
        <p:txBody>
          <a:bodyPr/>
          <a:lstStyle>
            <a:lvl1pPr>
              <a:defRPr sz="2000"/>
            </a:lvl1pPr>
            <a:lvl2pPr>
              <a:defRPr sz="2000"/>
            </a:lvl2pPr>
            <a:lvl3pPr>
              <a:defRPr sz="2000"/>
            </a:lvl3pPr>
            <a:lvl4pPr>
              <a:defRPr sz="2000"/>
            </a:lvl4pPr>
            <a:lvl5pPr>
              <a:defRPr sz="20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7567" y="1752600"/>
            <a:ext cx="5412433" cy="4556760"/>
          </a:xfrm>
        </p:spPr>
        <p:txBody>
          <a:bodyPr/>
          <a:lstStyle>
            <a:lvl1pPr>
              <a:defRPr sz="2000"/>
            </a:lvl1pPr>
            <a:lvl2pPr>
              <a:defRPr sz="2000"/>
            </a:lvl2pPr>
            <a:lvl3pPr>
              <a:defRPr sz="2000"/>
            </a:lvl3pPr>
            <a:lvl4pPr>
              <a:defRPr sz="2000"/>
            </a:lvl4pPr>
            <a:lvl5pPr>
              <a:defRPr sz="20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657121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721AA8B5-9E1F-4E2E-814C-15CDBBA176FC}"/>
              </a:ext>
            </a:extLst>
          </p:cNvPr>
          <p:cNvSpPr>
            <a:spLocks noGrp="1"/>
          </p:cNvSpPr>
          <p:nvPr>
            <p:ph type="body" sz="quarter" idx="10"/>
          </p:nvPr>
        </p:nvSpPr>
        <p:spPr>
          <a:xfrm>
            <a:off x="540000" y="1800000"/>
            <a:ext cx="11160000" cy="4500000"/>
          </a:xfrm>
        </p:spPr>
        <p:txBody>
          <a:bodyPr/>
          <a:lstStyle>
            <a:lvl1pPr>
              <a:spcBef>
                <a:spcPts val="0"/>
              </a:spcBef>
              <a:spcAft>
                <a:spcPts val="1200"/>
              </a:spcAft>
              <a:defRPr/>
            </a:lvl1pPr>
            <a:lvl2pPr>
              <a:spcBef>
                <a:spcPts val="0"/>
              </a:spcBef>
              <a:spcAft>
                <a:spcPts val="1200"/>
              </a:spcAft>
              <a:defRPr/>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4">
            <a:extLst>
              <a:ext uri="{FF2B5EF4-FFF2-40B4-BE49-F238E27FC236}">
                <a16:creationId xmlns:a16="http://schemas.microsoft.com/office/drawing/2014/main" id="{3DAFBA65-43E6-E147-9ED0-6DFBCFA580D3}"/>
              </a:ext>
            </a:extLst>
          </p:cNvPr>
          <p:cNvSpPr>
            <a:spLocks noChangeShapeType="1"/>
          </p:cNvSpPr>
          <p:nvPr userDrawn="1"/>
        </p:nvSpPr>
        <p:spPr bwMode="auto">
          <a:xfrm>
            <a:off x="540000" y="1260000"/>
            <a:ext cx="11160000" cy="0"/>
          </a:xfrm>
          <a:prstGeom prst="line">
            <a:avLst/>
          </a:prstGeom>
          <a:noFill/>
          <a:ln w="12700">
            <a:solidFill>
              <a:schemeClr val="accent1"/>
            </a:solidFill>
            <a:round/>
            <a:headEnd type="oval" w="sm" len="sm"/>
            <a:tailEnd type="oval" w="sm" len="sm"/>
          </a:ln>
          <a:effectLst/>
        </p:spPr>
        <p:txBody>
          <a:bodyPr/>
          <a:lstStyle/>
          <a:p>
            <a:pPr>
              <a:defRPr/>
            </a:pPr>
            <a:endParaRPr lang="en-US" sz="1350"/>
          </a:p>
        </p:txBody>
      </p:sp>
    </p:spTree>
    <p:extLst>
      <p:ext uri="{BB962C8B-B14F-4D97-AF65-F5344CB8AC3E}">
        <p14:creationId xmlns:p14="http://schemas.microsoft.com/office/powerpoint/2010/main" val="799626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93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0000" y="1752600"/>
            <a:ext cx="5394960" cy="307777"/>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40000" y="2194560"/>
            <a:ext cx="5394960" cy="4114800"/>
          </a:xfrm>
        </p:spPr>
        <p:txBody>
          <a:bodyPr/>
          <a:lstStyle>
            <a:lvl1pPr>
              <a:defRPr sz="1800"/>
            </a:lvl1pPr>
            <a:lvl2pPr>
              <a:defRPr sz="1800"/>
            </a:lvl2pPr>
            <a:lvl3pPr>
              <a:defRPr sz="1800"/>
            </a:lvl3pPr>
            <a:lvl4pPr>
              <a:defRPr sz="1800"/>
            </a:lvl4pPr>
            <a:lvl5pPr>
              <a:defRPr sz="18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05040" y="1775949"/>
            <a:ext cx="5394960" cy="307777"/>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305040" y="2194560"/>
            <a:ext cx="5394960" cy="4114800"/>
          </a:xfrm>
        </p:spPr>
        <p:txBody>
          <a:bodyPr/>
          <a:lstStyle>
            <a:lvl1pPr>
              <a:defRPr sz="1800"/>
            </a:lvl1pPr>
            <a:lvl2pPr>
              <a:defRPr sz="1800"/>
            </a:lvl2pPr>
            <a:lvl3pPr>
              <a:defRPr sz="1800"/>
            </a:lvl3pPr>
            <a:lvl4pPr>
              <a:defRPr sz="1800"/>
            </a:lvl4pPr>
            <a:lvl5pPr>
              <a:defRPr sz="18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4325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O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6F074-7F5E-4657-9B4B-D806B60AEF14}"/>
              </a:ext>
            </a:extLst>
          </p:cNvPr>
          <p:cNvSpPr txBox="1"/>
          <p:nvPr/>
        </p:nvSpPr>
        <p:spPr>
          <a:xfrm>
            <a:off x="540000" y="6523912"/>
            <a:ext cx="1024319" cy="11541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 2023 Crowe U.K. LLP</a:t>
            </a:r>
          </a:p>
        </p:txBody>
      </p:sp>
      <p:sp>
        <p:nvSpPr>
          <p:cNvPr id="7" name="TextBox 6">
            <a:extLst>
              <a:ext uri="{FF2B5EF4-FFF2-40B4-BE49-F238E27FC236}">
                <a16:creationId xmlns:a16="http://schemas.microsoft.com/office/drawing/2014/main" id="{83683CB2-E51F-42B5-B557-7A5A10960F21}"/>
              </a:ext>
            </a:extLst>
          </p:cNvPr>
          <p:cNvSpPr txBox="1"/>
          <p:nvPr/>
        </p:nvSpPr>
        <p:spPr>
          <a:xfrm>
            <a:off x="11136324" y="6492240"/>
            <a:ext cx="563676" cy="11541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534F5-8106-454C-A466-0C6DA036C846}" type="slidenum">
              <a:rPr kumimoji="0" lang="en-US" sz="75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83043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act/disclaimer">
    <p:spTree>
      <p:nvGrpSpPr>
        <p:cNvPr id="1" name=""/>
        <p:cNvGrpSpPr/>
        <p:nvPr/>
      </p:nvGrpSpPr>
      <p:grpSpPr>
        <a:xfrm>
          <a:off x="0" y="0"/>
          <a:ext cx="0" cy="0"/>
          <a:chOff x="0" y="0"/>
          <a:chExt cx="0" cy="0"/>
        </a:xfrm>
      </p:grpSpPr>
      <p:sp>
        <p:nvSpPr>
          <p:cNvPr id="7" name="TextBox 6"/>
          <p:cNvSpPr txBox="1"/>
          <p:nvPr/>
        </p:nvSpPr>
        <p:spPr>
          <a:xfrm>
            <a:off x="720000" y="6336429"/>
            <a:ext cx="8758340" cy="369332"/>
          </a:xfrm>
          <a:prstGeom prst="rect">
            <a:avLst/>
          </a:prstGeom>
          <a:solidFill>
            <a:schemeClr val="bg1"/>
          </a:solid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a:ea typeface="+mn-ea"/>
                <a:cs typeface="+mn-cs"/>
              </a:rPr>
              <a:t>Crowe U.K. LLP is a member of Crowe Global, a Swiss verein. Each member firm of Crowe Global is a separate and independent legal entity. Crowe U.K. LLP and its affiliates are not responsible or liable for any acts or omissions of Crowe Global or any other member of Crowe Global. Crowe Global does not render any professional services and does not have an ownership or partnership interest in Crowe U.K. LLP. This material is for informational purposes only and should not be construed as financial or legal advice. You are encouraged to seek guidance specific to your circumstances from qualified advisors in your jurisdiction.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srgbClr val="000000"/>
                </a:solidFill>
                <a:effectLst/>
                <a:uLnTx/>
                <a:uFillTx/>
                <a:latin typeface="Arial"/>
                <a:ea typeface="+mn-ea"/>
                <a:cs typeface="+mn-cs"/>
              </a:rPr>
              <a:t>© 2023 Crowe U.K. LLP</a:t>
            </a:r>
          </a:p>
        </p:txBody>
      </p:sp>
      <p:sp>
        <p:nvSpPr>
          <p:cNvPr id="9" name="Text Placeholder 5">
            <a:extLst>
              <a:ext uri="{FF2B5EF4-FFF2-40B4-BE49-F238E27FC236}">
                <a16:creationId xmlns:a16="http://schemas.microsoft.com/office/drawing/2014/main" id="{CA9DD2C7-F2C8-469B-B601-5D1F03015097}"/>
              </a:ext>
            </a:extLst>
          </p:cNvPr>
          <p:cNvSpPr>
            <a:spLocks noGrp="1"/>
          </p:cNvSpPr>
          <p:nvPr>
            <p:ph type="body" sz="quarter" idx="10" hasCustomPrompt="1"/>
          </p:nvPr>
        </p:nvSpPr>
        <p:spPr>
          <a:xfrm>
            <a:off x="720000" y="2971800"/>
            <a:ext cx="3240000" cy="3124200"/>
          </a:xfrm>
        </p:spPr>
        <p:txBody>
          <a:bodyPr/>
          <a:lstStyle>
            <a:lvl1pPr marL="0" indent="0">
              <a:buFontTx/>
              <a:buNone/>
              <a:defRPr sz="1800"/>
            </a:lvl1pPr>
          </a:lstStyle>
          <a:p>
            <a:pPr lvl="0"/>
            <a:r>
              <a:rPr lang="en-US"/>
              <a:t>Click to add presenters names and contact information.</a:t>
            </a:r>
          </a:p>
        </p:txBody>
      </p:sp>
      <p:sp>
        <p:nvSpPr>
          <p:cNvPr id="11" name="Title 1">
            <a:extLst>
              <a:ext uri="{FF2B5EF4-FFF2-40B4-BE49-F238E27FC236}">
                <a16:creationId xmlns:a16="http://schemas.microsoft.com/office/drawing/2014/main" id="{6A64889E-E700-4ED3-BDD2-B76BED9ABC62}"/>
              </a:ext>
            </a:extLst>
          </p:cNvPr>
          <p:cNvSpPr txBox="1">
            <a:spLocks/>
          </p:cNvSpPr>
          <p:nvPr/>
        </p:nvSpPr>
        <p:spPr>
          <a:xfrm>
            <a:off x="720000" y="1752600"/>
            <a:ext cx="4229100" cy="923330"/>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0000"/>
                </a:solidFill>
                <a:effectLst/>
                <a:uLnTx/>
                <a:uFillTx/>
                <a:latin typeface="Arial"/>
                <a:ea typeface="+mj-ea"/>
                <a:cs typeface="+mj-cs"/>
              </a:rPr>
              <a:t>T</a:t>
            </a:r>
            <a:r>
              <a:rPr kumimoji="0" lang="en-US" sz="6000" b="0" i="0" u="none" strike="noStrike" kern="1200" cap="none" spc="-300" normalizeH="0" baseline="0" noProof="0">
                <a:ln>
                  <a:noFill/>
                </a:ln>
                <a:solidFill>
                  <a:srgbClr val="000000"/>
                </a:solidFill>
                <a:effectLst/>
                <a:uLnTx/>
                <a:uFillTx/>
                <a:latin typeface="Arial"/>
                <a:ea typeface="+mj-ea"/>
                <a:cs typeface="+mj-cs"/>
              </a:rPr>
              <a:t>hank You</a:t>
            </a:r>
          </a:p>
        </p:txBody>
      </p:sp>
      <p:pic>
        <p:nvPicPr>
          <p:cNvPr id="8" name="Picture 7">
            <a:extLst>
              <a:ext uri="{FF2B5EF4-FFF2-40B4-BE49-F238E27FC236}">
                <a16:creationId xmlns:a16="http://schemas.microsoft.com/office/drawing/2014/main" id="{903D3365-4548-4CB2-BC85-D0F868C805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0000" y="762000"/>
            <a:ext cx="1945800" cy="540000"/>
          </a:xfrm>
          <a:prstGeom prst="rect">
            <a:avLst/>
          </a:prstGeom>
        </p:spPr>
      </p:pic>
      <p:sp>
        <p:nvSpPr>
          <p:cNvPr id="6" name="Text Placeholder 5">
            <a:extLst>
              <a:ext uri="{FF2B5EF4-FFF2-40B4-BE49-F238E27FC236}">
                <a16:creationId xmlns:a16="http://schemas.microsoft.com/office/drawing/2014/main" id="{C5C5FEA3-D80F-419A-8CF4-55C9B5C56C31}"/>
              </a:ext>
            </a:extLst>
          </p:cNvPr>
          <p:cNvSpPr>
            <a:spLocks noGrp="1"/>
          </p:cNvSpPr>
          <p:nvPr>
            <p:ph type="body" sz="quarter" idx="11" hasCustomPrompt="1"/>
          </p:nvPr>
        </p:nvSpPr>
        <p:spPr>
          <a:xfrm>
            <a:off x="4296000" y="2971800"/>
            <a:ext cx="3240000" cy="3124200"/>
          </a:xfrm>
        </p:spPr>
        <p:txBody>
          <a:bodyPr/>
          <a:lstStyle>
            <a:lvl1pPr marL="0" indent="0">
              <a:buFontTx/>
              <a:buNone/>
              <a:defRPr sz="1800"/>
            </a:lvl1pPr>
          </a:lstStyle>
          <a:p>
            <a:pPr lvl="0"/>
            <a:r>
              <a:rPr lang="en-US"/>
              <a:t>Click to add presenters names and contact information.</a:t>
            </a:r>
          </a:p>
        </p:txBody>
      </p:sp>
      <p:sp>
        <p:nvSpPr>
          <p:cNvPr id="10" name="Text Placeholder 5">
            <a:extLst>
              <a:ext uri="{FF2B5EF4-FFF2-40B4-BE49-F238E27FC236}">
                <a16:creationId xmlns:a16="http://schemas.microsoft.com/office/drawing/2014/main" id="{B92DF3C8-828A-4A70-846A-E1136B8C4D7F}"/>
              </a:ext>
            </a:extLst>
          </p:cNvPr>
          <p:cNvSpPr>
            <a:spLocks noGrp="1"/>
          </p:cNvSpPr>
          <p:nvPr>
            <p:ph type="body" sz="quarter" idx="12" hasCustomPrompt="1"/>
          </p:nvPr>
        </p:nvSpPr>
        <p:spPr>
          <a:xfrm>
            <a:off x="7872000" y="2971800"/>
            <a:ext cx="3240000" cy="3124200"/>
          </a:xfrm>
        </p:spPr>
        <p:txBody>
          <a:bodyPr/>
          <a:lstStyle>
            <a:lvl1pPr marL="0" indent="0">
              <a:buFontTx/>
              <a:buNone/>
              <a:defRPr sz="1800"/>
            </a:lvl1pPr>
          </a:lstStyle>
          <a:p>
            <a:pPr lvl="0"/>
            <a:r>
              <a:rPr lang="en-US"/>
              <a:t>Click to add presenters names and contact information.</a:t>
            </a:r>
          </a:p>
        </p:txBody>
      </p:sp>
      <p:sp>
        <p:nvSpPr>
          <p:cNvPr id="13" name="Title 1">
            <a:extLst>
              <a:ext uri="{FF2B5EF4-FFF2-40B4-BE49-F238E27FC236}">
                <a16:creationId xmlns:a16="http://schemas.microsoft.com/office/drawing/2014/main" id="{5C8A2F2B-59C5-46FA-BFA1-7BEF5CC6DB18}"/>
              </a:ext>
            </a:extLst>
          </p:cNvPr>
          <p:cNvSpPr txBox="1">
            <a:spLocks/>
          </p:cNvSpPr>
          <p:nvPr userDrawn="1"/>
        </p:nvSpPr>
        <p:spPr>
          <a:xfrm>
            <a:off x="720000" y="1752600"/>
            <a:ext cx="4229100" cy="923330"/>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400" kern="1200"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0000"/>
                </a:solidFill>
                <a:effectLst/>
                <a:uLnTx/>
                <a:uFillTx/>
                <a:latin typeface="Arial"/>
                <a:ea typeface="+mj-ea"/>
                <a:cs typeface="+mj-cs"/>
              </a:rPr>
              <a:t>T</a:t>
            </a:r>
            <a:r>
              <a:rPr kumimoji="0" lang="en-US" sz="6000" b="0" i="0" u="none" strike="noStrike" kern="1200" cap="none" spc="-300" normalizeH="0" baseline="0" noProof="0">
                <a:ln>
                  <a:noFill/>
                </a:ln>
                <a:solidFill>
                  <a:srgbClr val="000000"/>
                </a:solidFill>
                <a:effectLst/>
                <a:uLnTx/>
                <a:uFillTx/>
                <a:latin typeface="Arial"/>
                <a:ea typeface="+mj-ea"/>
                <a:cs typeface="+mj-cs"/>
              </a:rPr>
              <a:t>hank You</a:t>
            </a:r>
          </a:p>
        </p:txBody>
      </p:sp>
    </p:spTree>
    <p:extLst>
      <p:ext uri="{BB962C8B-B14F-4D97-AF65-F5344CB8AC3E}">
        <p14:creationId xmlns:p14="http://schemas.microsoft.com/office/powerpoint/2010/main" val="3104285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Widescreen 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r>
              <a:rPr lang="en-US" dirty="0"/>
              <a:t>Click icon to add picture</a:t>
            </a:r>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1" y="1980000"/>
            <a:ext cx="5088014" cy="1569660"/>
          </a:xfrm>
        </p:spPr>
        <p:txBody>
          <a:bodyPr wrap="square">
            <a:spAutoFit/>
          </a:bodyPr>
          <a:lstStyle>
            <a:lvl1pPr>
              <a:lnSpc>
                <a:spcPct val="85000"/>
              </a:lnSpc>
              <a:defRPr sz="6000">
                <a:solidFill>
                  <a:schemeClr val="tx1"/>
                </a:solidFill>
              </a:defRPr>
            </a:lvl1pPr>
          </a:lstStyle>
          <a:p>
            <a:r>
              <a:rPr lang="en-US"/>
              <a:t>Click to add Master title</a:t>
            </a:r>
          </a:p>
        </p:txBody>
      </p:sp>
      <p:sp>
        <p:nvSpPr>
          <p:cNvPr id="11" name="Text Placeholder 14">
            <a:extLst>
              <a:ext uri="{FF2B5EF4-FFF2-40B4-BE49-F238E27FC236}">
                <a16:creationId xmlns:a16="http://schemas.microsoft.com/office/drawing/2014/main" id="{1CA6D0B4-DB01-ED43-BAC1-4C928FDFB9E0}"/>
              </a:ext>
            </a:extLst>
          </p:cNvPr>
          <p:cNvSpPr>
            <a:spLocks noGrp="1"/>
          </p:cNvSpPr>
          <p:nvPr>
            <p:ph type="body" sz="quarter" idx="11" hasCustomPrompt="1"/>
          </p:nvPr>
        </p:nvSpPr>
        <p:spPr>
          <a:xfrm>
            <a:off x="900001" y="5439304"/>
            <a:ext cx="5088014" cy="307777"/>
          </a:xfrm>
        </p:spPr>
        <p:txBody>
          <a:bodyPr wrap="square">
            <a:spAutoFit/>
          </a:bodyPr>
          <a:lstStyle>
            <a:lvl1pPr marL="0" indent="0">
              <a:buNone/>
              <a:defRPr sz="2000">
                <a:solidFill>
                  <a:schemeClr val="tx1"/>
                </a:solidFill>
              </a:defRPr>
            </a:lvl1pPr>
          </a:lstStyle>
          <a:p>
            <a:pPr lvl="0"/>
            <a:r>
              <a:rPr lang="en-US"/>
              <a:t>Presenters Name &amp; Date</a:t>
            </a:r>
          </a:p>
        </p:txBody>
      </p:sp>
      <p:sp>
        <p:nvSpPr>
          <p:cNvPr id="3" name="Text Placeholder 2">
            <a:extLst>
              <a:ext uri="{FF2B5EF4-FFF2-40B4-BE49-F238E27FC236}">
                <a16:creationId xmlns:a16="http://schemas.microsoft.com/office/drawing/2014/main" id="{9ECA06EE-7A7E-944E-BBD4-45EE84D4F1BE}"/>
              </a:ext>
            </a:extLst>
          </p:cNvPr>
          <p:cNvSpPr>
            <a:spLocks noGrp="1"/>
          </p:cNvSpPr>
          <p:nvPr>
            <p:ph type="body" sz="quarter" idx="14" hasCustomPrompt="1"/>
          </p:nvPr>
        </p:nvSpPr>
        <p:spPr>
          <a:xfrm>
            <a:off x="900113" y="3707619"/>
            <a:ext cx="5087937" cy="397500"/>
          </a:xfrm>
        </p:spPr>
        <p:txBody>
          <a:bodyPr/>
          <a:lstStyle>
            <a:lvl1pPr marL="6350" indent="0">
              <a:spcAft>
                <a:spcPts val="0"/>
              </a:spcAft>
              <a:buNone/>
              <a:tabLst/>
              <a:defRPr/>
            </a:lvl1pPr>
            <a:lvl2pPr>
              <a:buNone/>
              <a:defRPr/>
            </a:lvl2pPr>
            <a:lvl3pPr>
              <a:buNone/>
              <a:defRPr/>
            </a:lvl3pPr>
            <a:lvl4pPr>
              <a:buNone/>
              <a:defRPr/>
            </a:lvl4pPr>
            <a:lvl5pPr>
              <a:buNone/>
              <a:defRPr/>
            </a:lvl5pPr>
          </a:lstStyle>
          <a:p>
            <a:pPr lvl="0"/>
            <a:r>
              <a:rPr lang="en-US"/>
              <a:t>Click to edit subhead</a:t>
            </a:r>
          </a:p>
        </p:txBody>
      </p:sp>
    </p:spTree>
    <p:extLst>
      <p:ext uri="{BB962C8B-B14F-4D97-AF65-F5344CB8AC3E}">
        <p14:creationId xmlns:p14="http://schemas.microsoft.com/office/powerpoint/2010/main" val="326948931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a:extLst>
              <a:ext uri="{FF2B5EF4-FFF2-40B4-BE49-F238E27FC236}">
                <a16:creationId xmlns:a16="http://schemas.microsoft.com/office/drawing/2014/main" id="{721AA8B5-9E1F-4E2E-814C-15CDBBA176FC}"/>
              </a:ext>
            </a:extLst>
          </p:cNvPr>
          <p:cNvSpPr>
            <a:spLocks noGrp="1"/>
          </p:cNvSpPr>
          <p:nvPr>
            <p:ph type="body" sz="quarter" idx="10"/>
          </p:nvPr>
        </p:nvSpPr>
        <p:spPr>
          <a:xfrm>
            <a:off x="540000" y="1569720"/>
            <a:ext cx="11160000" cy="4730280"/>
          </a:xfrm>
        </p:spPr>
        <p:txBody>
          <a:bodyPr/>
          <a:lstStyle>
            <a:lvl1pPr>
              <a:lnSpc>
                <a:spcPts val="1700"/>
              </a:lnSpc>
              <a:spcBef>
                <a:spcPts val="400"/>
              </a:spcBef>
              <a:spcAft>
                <a:spcPts val="400"/>
              </a:spcAft>
              <a:buClr>
                <a:schemeClr val="accent1"/>
              </a:buClr>
              <a:defRPr sz="1400"/>
            </a:lvl1pPr>
            <a:lvl2pPr>
              <a:lnSpc>
                <a:spcPts val="1700"/>
              </a:lnSpc>
              <a:spcBef>
                <a:spcPts val="400"/>
              </a:spcBef>
              <a:spcAft>
                <a:spcPts val="400"/>
              </a:spcAft>
              <a:buClr>
                <a:schemeClr val="accent1"/>
              </a:buClr>
              <a:defRPr sz="1400"/>
            </a:lvl2pPr>
            <a:lvl3pPr>
              <a:lnSpc>
                <a:spcPts val="1700"/>
              </a:lnSpc>
              <a:spcBef>
                <a:spcPts val="400"/>
              </a:spcBef>
              <a:spcAft>
                <a:spcPts val="400"/>
              </a:spcAft>
              <a:buClr>
                <a:schemeClr val="accent1"/>
              </a:buClr>
              <a:defRPr sz="1400"/>
            </a:lvl3pPr>
            <a:lvl4pPr>
              <a:lnSpc>
                <a:spcPts val="1700"/>
              </a:lnSpc>
              <a:spcBef>
                <a:spcPts val="400"/>
              </a:spcBef>
              <a:spcAft>
                <a:spcPts val="400"/>
              </a:spcAft>
              <a:buClr>
                <a:schemeClr val="accent1"/>
              </a:buClr>
              <a:defRPr sz="1400"/>
            </a:lvl4pPr>
            <a:lvl5pPr>
              <a:lnSpc>
                <a:spcPts val="1700"/>
              </a:lnSpc>
              <a:spcBef>
                <a:spcPts val="400"/>
              </a:spcBef>
              <a:spcAft>
                <a:spcPts val="400"/>
              </a:spcAft>
              <a:buClr>
                <a:schemeClr val="accent1"/>
              </a:buCl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4">
            <a:extLst>
              <a:ext uri="{FF2B5EF4-FFF2-40B4-BE49-F238E27FC236}">
                <a16:creationId xmlns:a16="http://schemas.microsoft.com/office/drawing/2014/main" id="{3DAFBA65-43E6-E147-9ED0-6DFBCFA580D3}"/>
              </a:ext>
            </a:extLst>
          </p:cNvPr>
          <p:cNvSpPr>
            <a:spLocks noChangeShapeType="1"/>
          </p:cNvSpPr>
          <p:nvPr userDrawn="1"/>
        </p:nvSpPr>
        <p:spPr bwMode="auto">
          <a:xfrm>
            <a:off x="540000" y="1260000"/>
            <a:ext cx="11160000" cy="0"/>
          </a:xfrm>
          <a:prstGeom prst="line">
            <a:avLst/>
          </a:prstGeom>
          <a:noFill/>
          <a:ln w="12700">
            <a:solidFill>
              <a:schemeClr val="accent1"/>
            </a:solidFill>
            <a:round/>
            <a:headEnd type="oval" w="sm" len="sm"/>
            <a:tailEnd type="oval" w="sm" len="sm"/>
          </a:ln>
          <a:effectLst/>
        </p:spPr>
        <p:txBody>
          <a:bodyPr/>
          <a:lstStyle/>
          <a:p>
            <a:pPr>
              <a:defRPr/>
            </a:pPr>
            <a:endParaRPr lang="en-US" sz="1350" dirty="0"/>
          </a:p>
        </p:txBody>
      </p:sp>
    </p:spTree>
    <p:extLst>
      <p:ext uri="{BB962C8B-B14F-4D97-AF65-F5344CB8AC3E}">
        <p14:creationId xmlns:p14="http://schemas.microsoft.com/office/powerpoint/2010/main" val="870215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Line 4">
            <a:extLst>
              <a:ext uri="{FF2B5EF4-FFF2-40B4-BE49-F238E27FC236}">
                <a16:creationId xmlns:a16="http://schemas.microsoft.com/office/drawing/2014/main" id="{910AD120-B18E-3548-8C7B-15DDCDBD24DC}"/>
              </a:ext>
            </a:extLst>
          </p:cNvPr>
          <p:cNvSpPr>
            <a:spLocks noChangeShapeType="1"/>
          </p:cNvSpPr>
          <p:nvPr userDrawn="1"/>
        </p:nvSpPr>
        <p:spPr bwMode="auto">
          <a:xfrm>
            <a:off x="540000" y="1260000"/>
            <a:ext cx="11160000" cy="0"/>
          </a:xfrm>
          <a:prstGeom prst="line">
            <a:avLst/>
          </a:prstGeom>
          <a:noFill/>
          <a:ln w="12700">
            <a:solidFill>
              <a:schemeClr val="accent1"/>
            </a:solidFill>
            <a:round/>
            <a:headEnd type="oval" w="sm" len="sm"/>
            <a:tailEnd type="oval" w="sm" len="sm"/>
          </a:ln>
          <a:effectLst/>
        </p:spPr>
        <p:txBody>
          <a:bodyPr/>
          <a:lstStyle/>
          <a:p>
            <a:pPr>
              <a:defRPr/>
            </a:pPr>
            <a:endParaRPr lang="en-US" sz="1350" dirty="0"/>
          </a:p>
        </p:txBody>
      </p:sp>
    </p:spTree>
    <p:extLst>
      <p:ext uri="{BB962C8B-B14F-4D97-AF65-F5344CB8AC3E}">
        <p14:creationId xmlns:p14="http://schemas.microsoft.com/office/powerpoint/2010/main" val="1319172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ot Backgrou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Tree>
    <p:extLst>
      <p:ext uri="{BB962C8B-B14F-4D97-AF65-F5344CB8AC3E}">
        <p14:creationId xmlns:p14="http://schemas.microsoft.com/office/powerpoint/2010/main" val="306270445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Break Amber">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323B22-6313-43FF-8D4E-1952C572FE1A}"/>
              </a:ext>
            </a:extLst>
          </p:cNvPr>
          <p:cNvPicPr>
            <a:picLocks noChangeAspect="1"/>
          </p:cNvPicPr>
          <p:nvPr/>
        </p:nvPicPr>
        <p:blipFill>
          <a:blip r:embed="rId2"/>
          <a:stretch>
            <a:fillRect/>
          </a:stretch>
        </p:blipFill>
        <p:spPr>
          <a:xfrm>
            <a:off x="938846" y="557212"/>
            <a:ext cx="10314308" cy="5743576"/>
          </a:xfrm>
          <a:prstGeom prst="rect">
            <a:avLst/>
          </a:prstGeom>
        </p:spPr>
      </p:pic>
      <p:sp>
        <p:nvSpPr>
          <p:cNvPr id="11" name="Text Placeholder 10"/>
          <p:cNvSpPr>
            <a:spLocks noGrp="1"/>
          </p:cNvSpPr>
          <p:nvPr>
            <p:ph type="body" sz="quarter" idx="11" hasCustomPrompt="1"/>
          </p:nvPr>
        </p:nvSpPr>
        <p:spPr>
          <a:xfrm>
            <a:off x="938846" y="1701800"/>
            <a:ext cx="10314308" cy="3454400"/>
          </a:xfrm>
        </p:spPr>
        <p:txBody>
          <a:bodyPr anchor="ctr"/>
          <a:lstStyle>
            <a:lvl1pPr marL="0" indent="0" algn="ctr">
              <a:lnSpc>
                <a:spcPct val="85000"/>
              </a:lnSpc>
              <a:spcBef>
                <a:spcPts val="0"/>
              </a:spcBef>
              <a:spcAft>
                <a:spcPts val="0"/>
              </a:spcAft>
              <a:buFontTx/>
              <a:buNone/>
              <a:defRPr sz="6000" b="1" spc="-150"/>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Tree>
    <p:extLst>
      <p:ext uri="{BB962C8B-B14F-4D97-AF65-F5344CB8AC3E}">
        <p14:creationId xmlns:p14="http://schemas.microsoft.com/office/powerpoint/2010/main" val="75283916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Break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
        <p:nvSpPr>
          <p:cNvPr id="11" name="Text Placeholder 10"/>
          <p:cNvSpPr>
            <a:spLocks noGrp="1"/>
          </p:cNvSpPr>
          <p:nvPr>
            <p:ph type="body" sz="quarter" idx="11" hasCustomPrompt="1"/>
          </p:nvPr>
        </p:nvSpPr>
        <p:spPr>
          <a:xfrm>
            <a:off x="938846" y="1695450"/>
            <a:ext cx="10314370" cy="3454400"/>
          </a:xfrm>
        </p:spPr>
        <p:txBody>
          <a:bodyPr anchor="ctr"/>
          <a:lstStyle>
            <a:lvl1pPr marL="0" indent="0" algn="ctr">
              <a:lnSpc>
                <a:spcPct val="85000"/>
              </a:lnSpc>
              <a:spcBef>
                <a:spcPts val="0"/>
              </a:spcBef>
              <a:spcAft>
                <a:spcPts val="0"/>
              </a:spcAft>
              <a:buFontTx/>
              <a:buNone/>
              <a:defRPr sz="6000" b="1" spc="-150"/>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Tree>
    <p:extLst>
      <p:ext uri="{BB962C8B-B14F-4D97-AF65-F5344CB8AC3E}">
        <p14:creationId xmlns:p14="http://schemas.microsoft.com/office/powerpoint/2010/main" val="345652414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93200"/>
          </a:xfrm>
        </p:spPr>
        <p:txBody>
          <a:bodyPr/>
          <a:lstStyle/>
          <a:p>
            <a:r>
              <a:rPr lang="en-US"/>
              <a:t>Click to edit Master title style</a:t>
            </a:r>
          </a:p>
        </p:txBody>
      </p:sp>
      <p:sp>
        <p:nvSpPr>
          <p:cNvPr id="3" name="Content Placeholder 2"/>
          <p:cNvSpPr>
            <a:spLocks noGrp="1"/>
          </p:cNvSpPr>
          <p:nvPr>
            <p:ph sz="half" idx="1"/>
          </p:nvPr>
        </p:nvSpPr>
        <p:spPr>
          <a:xfrm>
            <a:off x="540000" y="1752600"/>
            <a:ext cx="5410200" cy="4556760"/>
          </a:xfrm>
        </p:spPr>
        <p:txBody>
          <a:bodyPr/>
          <a:lstStyle>
            <a:lvl1pPr>
              <a:spcBef>
                <a:spcPts val="0"/>
              </a:spcBef>
              <a:spcAft>
                <a:spcPts val="1200"/>
              </a:spcAft>
              <a:defRPr sz="2000"/>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7567" y="1752600"/>
            <a:ext cx="5412433" cy="4556760"/>
          </a:xfrm>
        </p:spPr>
        <p:txBody>
          <a:bodyPr/>
          <a:lstStyle>
            <a:lvl1pPr>
              <a:spcBef>
                <a:spcPts val="0"/>
              </a:spcBef>
              <a:spcAft>
                <a:spcPts val="1200"/>
              </a:spcAft>
              <a:defRPr sz="2000"/>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4">
            <a:extLst>
              <a:ext uri="{FF2B5EF4-FFF2-40B4-BE49-F238E27FC236}">
                <a16:creationId xmlns:a16="http://schemas.microsoft.com/office/drawing/2014/main" id="{06B6E61B-283B-EA4B-BE80-FC5194255811}"/>
              </a:ext>
            </a:extLst>
          </p:cNvPr>
          <p:cNvSpPr>
            <a:spLocks noChangeShapeType="1"/>
          </p:cNvSpPr>
          <p:nvPr userDrawn="1"/>
        </p:nvSpPr>
        <p:spPr bwMode="auto">
          <a:xfrm>
            <a:off x="540000" y="1260000"/>
            <a:ext cx="11160000" cy="0"/>
          </a:xfrm>
          <a:prstGeom prst="line">
            <a:avLst/>
          </a:prstGeom>
          <a:noFill/>
          <a:ln w="12700">
            <a:solidFill>
              <a:schemeClr val="accent1"/>
            </a:solidFill>
            <a:round/>
            <a:headEnd type="oval" w="sm" len="sm"/>
            <a:tailEnd type="oval" w="sm" len="sm"/>
          </a:ln>
          <a:effectLst/>
        </p:spPr>
        <p:txBody>
          <a:bodyPr/>
          <a:lstStyle/>
          <a:p>
            <a:pPr>
              <a:defRPr/>
            </a:pPr>
            <a:endParaRPr lang="en-US" sz="1350" dirty="0"/>
          </a:p>
        </p:txBody>
      </p:sp>
    </p:spTree>
    <p:extLst>
      <p:ext uri="{BB962C8B-B14F-4D97-AF65-F5344CB8AC3E}">
        <p14:creationId xmlns:p14="http://schemas.microsoft.com/office/powerpoint/2010/main" val="35283020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Line 4">
            <a:extLst>
              <a:ext uri="{FF2B5EF4-FFF2-40B4-BE49-F238E27FC236}">
                <a16:creationId xmlns:a16="http://schemas.microsoft.com/office/drawing/2014/main" id="{910AD120-B18E-3548-8C7B-15DDCDBD24DC}"/>
              </a:ext>
            </a:extLst>
          </p:cNvPr>
          <p:cNvSpPr>
            <a:spLocks noChangeShapeType="1"/>
          </p:cNvSpPr>
          <p:nvPr userDrawn="1"/>
        </p:nvSpPr>
        <p:spPr bwMode="auto">
          <a:xfrm>
            <a:off x="540000" y="1260000"/>
            <a:ext cx="11160000" cy="0"/>
          </a:xfrm>
          <a:prstGeom prst="line">
            <a:avLst/>
          </a:prstGeom>
          <a:noFill/>
          <a:ln w="12700">
            <a:solidFill>
              <a:schemeClr val="accent1"/>
            </a:solidFill>
            <a:round/>
            <a:headEnd type="oval" w="sm" len="sm"/>
            <a:tailEnd type="oval" w="sm" len="sm"/>
          </a:ln>
          <a:effectLst/>
        </p:spPr>
        <p:txBody>
          <a:bodyPr/>
          <a:lstStyle/>
          <a:p>
            <a:pPr>
              <a:defRPr/>
            </a:pPr>
            <a:endParaRPr lang="en-US" sz="1350"/>
          </a:p>
        </p:txBody>
      </p:sp>
    </p:spTree>
    <p:extLst>
      <p:ext uri="{BB962C8B-B14F-4D97-AF65-F5344CB8AC3E}">
        <p14:creationId xmlns:p14="http://schemas.microsoft.com/office/powerpoint/2010/main" val="2018821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93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0000" y="1752600"/>
            <a:ext cx="5394960" cy="307777"/>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40000" y="2194560"/>
            <a:ext cx="5394960" cy="4114800"/>
          </a:xfrm>
        </p:spPr>
        <p:txBody>
          <a:bodyPr/>
          <a:lstStyle>
            <a:lvl1pPr>
              <a:spcBef>
                <a:spcPts val="0"/>
              </a:spcBef>
              <a:spcAft>
                <a:spcPts val="1200"/>
              </a:spcAft>
              <a:defRPr sz="1800"/>
            </a:lvl1pPr>
            <a:lvl2pPr>
              <a:spcBef>
                <a:spcPts val="0"/>
              </a:spcBef>
              <a:spcAft>
                <a:spcPts val="1200"/>
              </a:spcAft>
              <a:defRPr sz="1800"/>
            </a:lvl2pPr>
            <a:lvl3pPr>
              <a:spcBef>
                <a:spcPts val="0"/>
              </a:spcBef>
              <a:spcAft>
                <a:spcPts val="1200"/>
              </a:spcAft>
              <a:defRPr sz="1800"/>
            </a:lvl3pPr>
            <a:lvl4pPr>
              <a:spcBef>
                <a:spcPts val="0"/>
              </a:spcBef>
              <a:spcAft>
                <a:spcPts val="1200"/>
              </a:spcAft>
              <a:defRPr sz="1800"/>
            </a:lvl4pPr>
            <a:lvl5pPr>
              <a:spcBef>
                <a:spcPts val="0"/>
              </a:spcBef>
              <a:spcAft>
                <a:spcPts val="1200"/>
              </a:spcAft>
              <a:defRPr sz="18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05040" y="1775949"/>
            <a:ext cx="5394960" cy="307777"/>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305040" y="2194560"/>
            <a:ext cx="5394960" cy="4114800"/>
          </a:xfrm>
        </p:spPr>
        <p:txBody>
          <a:bodyPr/>
          <a:lstStyle>
            <a:lvl1pPr>
              <a:spcBef>
                <a:spcPts val="0"/>
              </a:spcBef>
              <a:spcAft>
                <a:spcPts val="1200"/>
              </a:spcAft>
              <a:defRPr sz="1800"/>
            </a:lvl1pPr>
            <a:lvl2pPr>
              <a:spcBef>
                <a:spcPts val="0"/>
              </a:spcBef>
              <a:spcAft>
                <a:spcPts val="1200"/>
              </a:spcAft>
              <a:defRPr sz="1800"/>
            </a:lvl2pPr>
            <a:lvl3pPr>
              <a:spcBef>
                <a:spcPts val="0"/>
              </a:spcBef>
              <a:spcAft>
                <a:spcPts val="1200"/>
              </a:spcAft>
              <a:defRPr sz="1800"/>
            </a:lvl3pPr>
            <a:lvl4pPr>
              <a:spcBef>
                <a:spcPts val="0"/>
              </a:spcBef>
              <a:spcAft>
                <a:spcPts val="1200"/>
              </a:spcAft>
              <a:defRPr sz="1800"/>
            </a:lvl4pPr>
            <a:lvl5pPr>
              <a:spcBef>
                <a:spcPts val="0"/>
              </a:spcBef>
              <a:spcAft>
                <a:spcPts val="1200"/>
              </a:spcAft>
              <a:defRPr sz="18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Line 4">
            <a:extLst>
              <a:ext uri="{FF2B5EF4-FFF2-40B4-BE49-F238E27FC236}">
                <a16:creationId xmlns:a16="http://schemas.microsoft.com/office/drawing/2014/main" id="{9217005B-1D44-4D43-BDF6-18833FEC19DF}"/>
              </a:ext>
            </a:extLst>
          </p:cNvPr>
          <p:cNvSpPr>
            <a:spLocks noChangeShapeType="1"/>
          </p:cNvSpPr>
          <p:nvPr userDrawn="1"/>
        </p:nvSpPr>
        <p:spPr bwMode="auto">
          <a:xfrm>
            <a:off x="540000" y="1260000"/>
            <a:ext cx="11160000" cy="0"/>
          </a:xfrm>
          <a:prstGeom prst="line">
            <a:avLst/>
          </a:prstGeom>
          <a:noFill/>
          <a:ln w="12700">
            <a:solidFill>
              <a:schemeClr val="accent1"/>
            </a:solidFill>
            <a:round/>
            <a:headEnd type="oval" w="sm" len="sm"/>
            <a:tailEnd type="oval" w="sm" len="sm"/>
          </a:ln>
          <a:effectLst/>
        </p:spPr>
        <p:txBody>
          <a:bodyPr/>
          <a:lstStyle/>
          <a:p>
            <a:pPr>
              <a:defRPr/>
            </a:pPr>
            <a:endParaRPr lang="en-US" sz="1350" dirty="0"/>
          </a:p>
        </p:txBody>
      </p:sp>
    </p:spTree>
    <p:extLst>
      <p:ext uri="{BB962C8B-B14F-4D97-AF65-F5344CB8AC3E}">
        <p14:creationId xmlns:p14="http://schemas.microsoft.com/office/powerpoint/2010/main" val="1682716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O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754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Title Slide with Amber Do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DCB86F2-FAAD-4E24-ABEF-C5D08A63B9BF}"/>
              </a:ext>
            </a:extLst>
          </p:cNvPr>
          <p:cNvSpPr>
            <a:spLocks noGrp="1"/>
          </p:cNvSpPr>
          <p:nvPr>
            <p:ph type="pic" sz="quarter" idx="13"/>
          </p:nvPr>
        </p:nvSpPr>
        <p:spPr>
          <a:xfrm>
            <a:off x="0" y="0"/>
            <a:ext cx="12192000" cy="6858000"/>
          </a:xfrm>
        </p:spPr>
        <p:txBody>
          <a:bodyPr/>
          <a:lstStyle/>
          <a:p>
            <a:r>
              <a:rPr lang="en-US" dirty="0"/>
              <a:t>Click icon to add picture</a:t>
            </a:r>
          </a:p>
        </p:txBody>
      </p:sp>
      <p:sp>
        <p:nvSpPr>
          <p:cNvPr id="7" name="Title 12">
            <a:extLst>
              <a:ext uri="{FF2B5EF4-FFF2-40B4-BE49-F238E27FC236}">
                <a16:creationId xmlns:a16="http://schemas.microsoft.com/office/drawing/2014/main" id="{BF0A8339-545A-4170-8353-D4FD87381B6F}"/>
              </a:ext>
            </a:extLst>
          </p:cNvPr>
          <p:cNvSpPr>
            <a:spLocks noGrp="1"/>
          </p:cNvSpPr>
          <p:nvPr>
            <p:ph type="title" hasCustomPrompt="1"/>
          </p:nvPr>
        </p:nvSpPr>
        <p:spPr>
          <a:xfrm>
            <a:off x="900001" y="1980000"/>
            <a:ext cx="5088014" cy="1538883"/>
          </a:xfrm>
        </p:spPr>
        <p:txBody>
          <a:bodyPr wrap="square">
            <a:spAutoFit/>
          </a:bodyPr>
          <a:lstStyle>
            <a:lvl1pPr>
              <a:lnSpc>
                <a:spcPts val="6000"/>
              </a:lnSpc>
              <a:defRPr sz="6000">
                <a:solidFill>
                  <a:schemeClr val="tx1"/>
                </a:solidFill>
              </a:defRPr>
            </a:lvl1pPr>
          </a:lstStyle>
          <a:p>
            <a:r>
              <a:rPr lang="en-US"/>
              <a:t>Click to add Master title</a:t>
            </a:r>
          </a:p>
        </p:txBody>
      </p:sp>
      <p:sp>
        <p:nvSpPr>
          <p:cNvPr id="8" name="Text Placeholder 14">
            <a:extLst>
              <a:ext uri="{FF2B5EF4-FFF2-40B4-BE49-F238E27FC236}">
                <a16:creationId xmlns:a16="http://schemas.microsoft.com/office/drawing/2014/main" id="{C23C7FBF-CE69-4C83-B97D-04A8F09C2E4F}"/>
              </a:ext>
            </a:extLst>
          </p:cNvPr>
          <p:cNvSpPr>
            <a:spLocks noGrp="1"/>
          </p:cNvSpPr>
          <p:nvPr>
            <p:ph type="body" sz="quarter" idx="10" hasCustomPrompt="1"/>
          </p:nvPr>
        </p:nvSpPr>
        <p:spPr>
          <a:xfrm>
            <a:off x="900001" y="3420000"/>
            <a:ext cx="5088014" cy="369332"/>
          </a:xfrm>
        </p:spPr>
        <p:txBody>
          <a:bodyPr wrap="square">
            <a:spAutoFit/>
          </a:bodyPr>
          <a:lstStyle>
            <a:lvl1pPr marL="0" indent="0">
              <a:buNone/>
              <a:defRPr sz="2400">
                <a:solidFill>
                  <a:schemeClr val="tx1"/>
                </a:solidFill>
              </a:defRPr>
            </a:lvl1pPr>
          </a:lstStyle>
          <a:p>
            <a:pPr lvl="0"/>
            <a:r>
              <a:rPr lang="en-US"/>
              <a:t>Add Subtitle Here</a:t>
            </a:r>
          </a:p>
        </p:txBody>
      </p:sp>
      <p:sp>
        <p:nvSpPr>
          <p:cNvPr id="9" name="Text Placeholder 14">
            <a:extLst>
              <a:ext uri="{FF2B5EF4-FFF2-40B4-BE49-F238E27FC236}">
                <a16:creationId xmlns:a16="http://schemas.microsoft.com/office/drawing/2014/main" id="{4F6F90AA-5A81-4662-A7A9-9A1288B53FBE}"/>
              </a:ext>
            </a:extLst>
          </p:cNvPr>
          <p:cNvSpPr>
            <a:spLocks noGrp="1"/>
          </p:cNvSpPr>
          <p:nvPr>
            <p:ph type="body" sz="quarter" idx="11" hasCustomPrompt="1"/>
          </p:nvPr>
        </p:nvSpPr>
        <p:spPr>
          <a:xfrm>
            <a:off x="900001" y="4680000"/>
            <a:ext cx="5088014" cy="369332"/>
          </a:xfrm>
        </p:spPr>
        <p:txBody>
          <a:bodyPr wrap="square">
            <a:spAutoFit/>
          </a:bodyPr>
          <a:lstStyle>
            <a:lvl1pPr marL="0" indent="0">
              <a:buNone/>
              <a:defRPr sz="2400">
                <a:solidFill>
                  <a:schemeClr val="tx1"/>
                </a:solidFill>
              </a:defRPr>
            </a:lvl1pPr>
          </a:lstStyle>
          <a:p>
            <a:pPr lvl="0"/>
            <a:r>
              <a:rPr lang="en-US"/>
              <a:t>Presenters Name</a:t>
            </a:r>
          </a:p>
        </p:txBody>
      </p:sp>
      <p:sp>
        <p:nvSpPr>
          <p:cNvPr id="10" name="Text Placeholder 14">
            <a:extLst>
              <a:ext uri="{FF2B5EF4-FFF2-40B4-BE49-F238E27FC236}">
                <a16:creationId xmlns:a16="http://schemas.microsoft.com/office/drawing/2014/main" id="{24BECD84-6BDB-4C60-9269-5B0F3D3B6D4C}"/>
              </a:ext>
            </a:extLst>
          </p:cNvPr>
          <p:cNvSpPr>
            <a:spLocks noGrp="1"/>
          </p:cNvSpPr>
          <p:nvPr>
            <p:ph type="body" sz="quarter" idx="12" hasCustomPrompt="1"/>
          </p:nvPr>
        </p:nvSpPr>
        <p:spPr>
          <a:xfrm>
            <a:off x="900000" y="5220000"/>
            <a:ext cx="5088015" cy="369332"/>
          </a:xfrm>
        </p:spPr>
        <p:txBody>
          <a:bodyPr wrap="square">
            <a:spAutoFit/>
          </a:bodyPr>
          <a:lstStyle>
            <a:lvl1pPr marL="0" indent="0">
              <a:buNone/>
              <a:defRPr sz="2400">
                <a:solidFill>
                  <a:schemeClr val="tx1"/>
                </a:solidFill>
              </a:defRPr>
            </a:lvl1pPr>
          </a:lstStyle>
          <a:p>
            <a:pPr lvl="0"/>
            <a:r>
              <a:rPr lang="en-US"/>
              <a:t>Day/Month/Year</a:t>
            </a:r>
          </a:p>
        </p:txBody>
      </p:sp>
    </p:spTree>
    <p:extLst>
      <p:ext uri="{BB962C8B-B14F-4D97-AF65-F5344CB8AC3E}">
        <p14:creationId xmlns:p14="http://schemas.microsoft.com/office/powerpoint/2010/main" val="1814258257"/>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lank Option">
    <p:spTree>
      <p:nvGrpSpPr>
        <p:cNvPr id="1" name=""/>
        <p:cNvGrpSpPr/>
        <p:nvPr/>
      </p:nvGrpSpPr>
      <p:grpSpPr>
        <a:xfrm>
          <a:off x="0" y="0"/>
          <a:ext cx="0" cy="0"/>
          <a:chOff x="0" y="0"/>
          <a:chExt cx="0" cy="0"/>
        </a:xfrm>
      </p:grpSpPr>
      <p:pic>
        <p:nvPicPr>
          <p:cNvPr id="4" name="Picture 3" descr="A yellow and white background&#10;&#10;Description automatically generated">
            <a:extLst>
              <a:ext uri="{FF2B5EF4-FFF2-40B4-BE49-F238E27FC236}">
                <a16:creationId xmlns:a16="http://schemas.microsoft.com/office/drawing/2014/main" id="{5AA29FF6-4BD2-E32A-CB87-FE380D5BDD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 Placeholder 2">
            <a:extLst>
              <a:ext uri="{FF2B5EF4-FFF2-40B4-BE49-F238E27FC236}">
                <a16:creationId xmlns:a16="http://schemas.microsoft.com/office/drawing/2014/main" id="{9AA2205D-7386-F4BA-D94F-CE2B9F14929C}"/>
              </a:ext>
            </a:extLst>
          </p:cNvPr>
          <p:cNvSpPr>
            <a:spLocks noGrp="1"/>
          </p:cNvSpPr>
          <p:nvPr>
            <p:ph type="body" idx="1"/>
          </p:nvPr>
        </p:nvSpPr>
        <p:spPr>
          <a:xfrm>
            <a:off x="540000" y="1752600"/>
            <a:ext cx="5394960" cy="307777"/>
          </a:xfrm>
          <a:prstGeom prst="rect">
            <a:avLst/>
          </a:prstGeo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3" name="Content Placeholder 3">
            <a:extLst>
              <a:ext uri="{FF2B5EF4-FFF2-40B4-BE49-F238E27FC236}">
                <a16:creationId xmlns:a16="http://schemas.microsoft.com/office/drawing/2014/main" id="{D5FF94C8-C7FA-75A1-5367-B7805C38884F}"/>
              </a:ext>
            </a:extLst>
          </p:cNvPr>
          <p:cNvSpPr>
            <a:spLocks noGrp="1"/>
          </p:cNvSpPr>
          <p:nvPr>
            <p:ph sz="half" idx="2"/>
          </p:nvPr>
        </p:nvSpPr>
        <p:spPr>
          <a:xfrm>
            <a:off x="540000" y="2194560"/>
            <a:ext cx="5394960" cy="4114800"/>
          </a:xfrm>
          <a:prstGeom prst="rect">
            <a:avLst/>
          </a:prstGeom>
        </p:spPr>
        <p:txBody>
          <a:bodyPr/>
          <a:lstStyle>
            <a:lvl1pPr>
              <a:spcBef>
                <a:spcPts val="0"/>
              </a:spcBef>
              <a:spcAft>
                <a:spcPts val="1200"/>
              </a:spcAft>
              <a:defRPr sz="1800"/>
            </a:lvl1pPr>
            <a:lvl2pPr>
              <a:spcBef>
                <a:spcPts val="0"/>
              </a:spcBef>
              <a:spcAft>
                <a:spcPts val="1200"/>
              </a:spcAft>
              <a:defRPr sz="1800"/>
            </a:lvl2pPr>
            <a:lvl3pPr>
              <a:spcBef>
                <a:spcPts val="0"/>
              </a:spcBef>
              <a:spcAft>
                <a:spcPts val="1200"/>
              </a:spcAft>
              <a:defRPr sz="1800"/>
            </a:lvl3pPr>
            <a:lvl4pPr>
              <a:spcBef>
                <a:spcPts val="0"/>
              </a:spcBef>
              <a:spcAft>
                <a:spcPts val="1200"/>
              </a:spcAft>
              <a:defRPr sz="1800"/>
            </a:lvl4pPr>
            <a:lvl5pPr>
              <a:spcBef>
                <a:spcPts val="0"/>
              </a:spcBef>
              <a:spcAft>
                <a:spcPts val="1200"/>
              </a:spcAft>
              <a:defRPr sz="18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84864B6D-62AE-2053-E0AC-37342801397B}"/>
              </a:ext>
            </a:extLst>
          </p:cNvPr>
          <p:cNvSpPr>
            <a:spLocks noGrp="1"/>
          </p:cNvSpPr>
          <p:nvPr>
            <p:ph type="body" sz="quarter" idx="3"/>
          </p:nvPr>
        </p:nvSpPr>
        <p:spPr>
          <a:xfrm>
            <a:off x="6305040" y="1775949"/>
            <a:ext cx="5394960" cy="307777"/>
          </a:xfrm>
          <a:prstGeom prst="rect">
            <a:avLst/>
          </a:prstGeo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680AA74D-14E2-0E07-A52E-DF087CD22B7C}"/>
              </a:ext>
            </a:extLst>
          </p:cNvPr>
          <p:cNvSpPr>
            <a:spLocks noGrp="1"/>
          </p:cNvSpPr>
          <p:nvPr>
            <p:ph sz="quarter" idx="4"/>
          </p:nvPr>
        </p:nvSpPr>
        <p:spPr>
          <a:xfrm>
            <a:off x="6305040" y="2194560"/>
            <a:ext cx="5394960" cy="4114800"/>
          </a:xfrm>
          <a:prstGeom prst="rect">
            <a:avLst/>
          </a:prstGeom>
        </p:spPr>
        <p:txBody>
          <a:bodyPr/>
          <a:lstStyle>
            <a:lvl1pPr>
              <a:spcBef>
                <a:spcPts val="0"/>
              </a:spcBef>
              <a:spcAft>
                <a:spcPts val="1200"/>
              </a:spcAft>
              <a:defRPr sz="1800"/>
            </a:lvl1pPr>
            <a:lvl2pPr>
              <a:spcBef>
                <a:spcPts val="0"/>
              </a:spcBef>
              <a:spcAft>
                <a:spcPts val="1200"/>
              </a:spcAft>
              <a:defRPr sz="1800"/>
            </a:lvl2pPr>
            <a:lvl3pPr>
              <a:spcBef>
                <a:spcPts val="0"/>
              </a:spcBef>
              <a:spcAft>
                <a:spcPts val="1200"/>
              </a:spcAft>
              <a:defRPr sz="1800"/>
            </a:lvl3pPr>
            <a:lvl4pPr>
              <a:spcBef>
                <a:spcPts val="0"/>
              </a:spcBef>
              <a:spcAft>
                <a:spcPts val="1200"/>
              </a:spcAft>
              <a:defRPr sz="1800"/>
            </a:lvl4pPr>
            <a:lvl5pPr>
              <a:spcBef>
                <a:spcPts val="0"/>
              </a:spcBef>
              <a:spcAft>
                <a:spcPts val="1200"/>
              </a:spcAft>
              <a:defRPr sz="18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4318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0"/>
            <a:ext cx="11160000" cy="443198"/>
          </a:xfrm>
        </p:spPr>
        <p:txBody>
          <a:bodyPr/>
          <a:lstStyle>
            <a:lvl1pPr>
              <a:lnSpc>
                <a:spcPct val="90000"/>
              </a:lnSpc>
              <a:defRPr>
                <a:solidFill>
                  <a:schemeClr val="bg1"/>
                </a:solidFill>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21AA8B5-9E1F-4E2E-814C-15CDBBA176FC}"/>
              </a:ext>
            </a:extLst>
          </p:cNvPr>
          <p:cNvSpPr>
            <a:spLocks noGrp="1"/>
          </p:cNvSpPr>
          <p:nvPr>
            <p:ph type="body" sz="quarter" idx="10" hasCustomPrompt="1"/>
          </p:nvPr>
        </p:nvSpPr>
        <p:spPr>
          <a:xfrm>
            <a:off x="540000" y="1415144"/>
            <a:ext cx="11160000" cy="4379165"/>
          </a:xfrm>
          <a:prstGeom prst="rect">
            <a:avLst/>
          </a:prstGeom>
        </p:spPr>
        <p:txBody>
          <a:bodyPr numCol="3" spcCol="180000"/>
          <a:lstStyle>
            <a:lvl1pPr marL="0" indent="0" algn="just">
              <a:spcBef>
                <a:spcPts val="0"/>
              </a:spcBef>
              <a:spcAft>
                <a:spcPts val="600"/>
              </a:spcAft>
              <a:buNone/>
              <a:defRPr sz="1100">
                <a:solidFill>
                  <a:schemeClr val="bg1"/>
                </a:solidFill>
              </a:defRPr>
            </a:lvl1pPr>
            <a:lvl2pPr marL="327025" indent="-171450" algn="just">
              <a:spcBef>
                <a:spcPts val="0"/>
              </a:spcBef>
              <a:spcAft>
                <a:spcPts val="600"/>
              </a:spcAft>
              <a:buClr>
                <a:schemeClr val="accent1"/>
              </a:buClr>
              <a:buFont typeface="Wingdings" panose="05000000000000000000" pitchFamily="2" charset="2"/>
              <a:buChar char="v"/>
              <a:defRPr sz="1100">
                <a:solidFill>
                  <a:schemeClr val="bg1"/>
                </a:solidFill>
              </a:defRPr>
            </a:lvl2pPr>
            <a:lvl3pPr marL="473075" indent="-171450" algn="just">
              <a:spcBef>
                <a:spcPts val="0"/>
              </a:spcBef>
              <a:spcAft>
                <a:spcPts val="600"/>
              </a:spcAft>
              <a:buClr>
                <a:schemeClr val="accent1"/>
              </a:buClr>
              <a:buFont typeface="Arial" panose="020B0604020202020204" pitchFamily="34" charset="0"/>
              <a:buChar char="•"/>
              <a:defRPr sz="1100">
                <a:solidFill>
                  <a:schemeClr val="bg1"/>
                </a:solidFill>
              </a:defRPr>
            </a:lvl3pPr>
            <a:lvl4pPr marL="601218" indent="-171450" algn="just">
              <a:spcBef>
                <a:spcPts val="0"/>
              </a:spcBef>
              <a:spcAft>
                <a:spcPts val="600"/>
              </a:spcAft>
              <a:buClr>
                <a:schemeClr val="accent1"/>
              </a:buClr>
              <a:buFont typeface="Courier New" panose="02070309020205020404" pitchFamily="49" charset="0"/>
              <a:buChar char="o"/>
              <a:defRPr sz="1100">
                <a:solidFill>
                  <a:schemeClr val="bg1"/>
                </a:solidFill>
              </a:defRPr>
            </a:lvl4pPr>
            <a:lvl5pPr marL="557784" indent="0" algn="just">
              <a:spcBef>
                <a:spcPts val="0"/>
              </a:spcBef>
              <a:spcAft>
                <a:spcPts val="1200"/>
              </a:spcAft>
              <a:buNone/>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Rectangle 2">
            <a:extLst>
              <a:ext uri="{FF2B5EF4-FFF2-40B4-BE49-F238E27FC236}">
                <a16:creationId xmlns:a16="http://schemas.microsoft.com/office/drawing/2014/main" id="{6F9FDC76-15B2-70B1-E765-3BC4F5A9C171}"/>
              </a:ext>
            </a:extLst>
          </p:cNvPr>
          <p:cNvSpPr/>
          <p:nvPr userDrawn="1"/>
        </p:nvSpPr>
        <p:spPr>
          <a:xfrm>
            <a:off x="0" y="6357257"/>
            <a:ext cx="12192000" cy="5007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3CAA8C86-195C-BC20-43C2-8A7D655A8B0F}"/>
              </a:ext>
            </a:extLst>
          </p:cNvPr>
          <p:cNvSpPr txBox="1"/>
          <p:nvPr userDrawn="1"/>
        </p:nvSpPr>
        <p:spPr>
          <a:xfrm>
            <a:off x="540000" y="6523912"/>
            <a:ext cx="1131720" cy="123111"/>
          </a:xfrm>
          <a:prstGeom prst="rect">
            <a:avLst/>
          </a:prstGeom>
          <a:noFill/>
        </p:spPr>
        <p:txBody>
          <a:bodyPr wrap="none" lIns="0" tIns="0" rIns="0" bIns="0" rtlCol="0">
            <a:spAutoFit/>
          </a:bodyPr>
          <a:lstStyle/>
          <a:p>
            <a:pPr rtl="0"/>
            <a:r>
              <a:rPr lang="en-US" sz="800" b="0" i="0" u="none" strike="noStrike" kern="1200" baseline="0" dirty="0">
                <a:solidFill>
                  <a:schemeClr val="bg1"/>
                </a:solidFill>
                <a:latin typeface="+mn-lt"/>
                <a:ea typeface="+mn-ea"/>
                <a:cs typeface="+mn-cs"/>
              </a:rPr>
              <a:t>© 2023 Crowe U.K. LLP </a:t>
            </a:r>
          </a:p>
        </p:txBody>
      </p:sp>
      <p:sp>
        <p:nvSpPr>
          <p:cNvPr id="5" name="TextBox 4">
            <a:extLst>
              <a:ext uri="{FF2B5EF4-FFF2-40B4-BE49-F238E27FC236}">
                <a16:creationId xmlns:a16="http://schemas.microsoft.com/office/drawing/2014/main" id="{EB2D704A-105A-9311-AD23-7177CC2BB76C}"/>
              </a:ext>
            </a:extLst>
          </p:cNvPr>
          <p:cNvSpPr txBox="1"/>
          <p:nvPr userDrawn="1"/>
        </p:nvSpPr>
        <p:spPr>
          <a:xfrm>
            <a:off x="11136324" y="6523912"/>
            <a:ext cx="563676" cy="123111"/>
          </a:xfrm>
          <a:prstGeom prst="rect">
            <a:avLst/>
          </a:prstGeom>
          <a:noFill/>
        </p:spPr>
        <p:txBody>
          <a:bodyPr wrap="square" lIns="0" tIns="0" rIns="0" bIns="0" rtlCol="0">
            <a:spAutoFit/>
          </a:bodyPr>
          <a:lstStyle/>
          <a:p>
            <a:pPr algn="r"/>
            <a:fld id="{043534F5-8106-454C-A466-0C6DA036C846}" type="slidenum">
              <a:rPr kumimoji="0" lang="en-US" sz="800" b="0" i="0" u="none" strike="noStrike" kern="1200" cap="none" normalizeH="0" baseline="0" smtClean="0">
                <a:ln>
                  <a:noFill/>
                </a:ln>
                <a:solidFill>
                  <a:schemeClr val="bg1"/>
                </a:solidFill>
                <a:effectLst/>
                <a:latin typeface="Arial" pitchFamily="34" charset="0"/>
                <a:ea typeface="+mn-ea"/>
                <a:cs typeface="Arial" pitchFamily="34" charset="0"/>
              </a:rPr>
              <a:pPr algn="r"/>
              <a:t>‹#›</a:t>
            </a:fld>
            <a:endParaRPr kumimoji="0" lang="en-US" sz="800" b="0" i="0" u="none" strike="noStrike" kern="1200" cap="none" normalizeH="0" baseline="0" dirty="0">
              <a:ln>
                <a:noFill/>
              </a:ln>
              <a:solidFill>
                <a:schemeClr val="bg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284531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t Backgrou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Tree>
    <p:extLst>
      <p:ext uri="{BB962C8B-B14F-4D97-AF65-F5344CB8AC3E}">
        <p14:creationId xmlns:p14="http://schemas.microsoft.com/office/powerpoint/2010/main" val="23956485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Break Amber">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323B22-6313-43FF-8D4E-1952C572FE1A}"/>
              </a:ext>
            </a:extLst>
          </p:cNvPr>
          <p:cNvPicPr>
            <a:picLocks noChangeAspect="1"/>
          </p:cNvPicPr>
          <p:nvPr/>
        </p:nvPicPr>
        <p:blipFill>
          <a:blip r:embed="rId2"/>
          <a:stretch>
            <a:fillRect/>
          </a:stretch>
        </p:blipFill>
        <p:spPr>
          <a:xfrm>
            <a:off x="938846" y="557212"/>
            <a:ext cx="10314308" cy="5743576"/>
          </a:xfrm>
          <a:prstGeom prst="rect">
            <a:avLst/>
          </a:prstGeom>
        </p:spPr>
      </p:pic>
      <p:sp>
        <p:nvSpPr>
          <p:cNvPr id="11" name="Text Placeholder 10"/>
          <p:cNvSpPr>
            <a:spLocks noGrp="1"/>
          </p:cNvSpPr>
          <p:nvPr>
            <p:ph type="body" sz="quarter" idx="11" hasCustomPrompt="1"/>
          </p:nvPr>
        </p:nvSpPr>
        <p:spPr>
          <a:xfrm>
            <a:off x="938846" y="1701800"/>
            <a:ext cx="10314308" cy="3454400"/>
          </a:xfrm>
        </p:spPr>
        <p:txBody>
          <a:bodyPr anchor="ctr"/>
          <a:lstStyle>
            <a:lvl1pPr marL="0" indent="0" algn="ctr">
              <a:lnSpc>
                <a:spcPct val="85000"/>
              </a:lnSpc>
              <a:spcBef>
                <a:spcPts val="0"/>
              </a:spcBef>
              <a:spcAft>
                <a:spcPts val="0"/>
              </a:spcAft>
              <a:buFontTx/>
              <a:buNone/>
              <a:defRPr sz="6000" b="1" spc="-150"/>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Tree>
    <p:extLst>
      <p:ext uri="{BB962C8B-B14F-4D97-AF65-F5344CB8AC3E}">
        <p14:creationId xmlns:p14="http://schemas.microsoft.com/office/powerpoint/2010/main" val="36808560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Break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C106F-42B8-42A1-8E89-09BCE8129178}"/>
              </a:ext>
            </a:extLst>
          </p:cNvPr>
          <p:cNvPicPr>
            <a:picLocks noChangeAspect="1"/>
          </p:cNvPicPr>
          <p:nvPr/>
        </p:nvPicPr>
        <p:blipFill>
          <a:blip r:embed="rId2"/>
          <a:stretch>
            <a:fillRect/>
          </a:stretch>
        </p:blipFill>
        <p:spPr>
          <a:xfrm>
            <a:off x="938784" y="557181"/>
            <a:ext cx="10314432" cy="5743645"/>
          </a:xfrm>
          <a:prstGeom prst="rect">
            <a:avLst/>
          </a:prstGeom>
        </p:spPr>
      </p:pic>
      <p:sp>
        <p:nvSpPr>
          <p:cNvPr id="11" name="Text Placeholder 10"/>
          <p:cNvSpPr>
            <a:spLocks noGrp="1"/>
          </p:cNvSpPr>
          <p:nvPr>
            <p:ph type="body" sz="quarter" idx="11" hasCustomPrompt="1"/>
          </p:nvPr>
        </p:nvSpPr>
        <p:spPr>
          <a:xfrm>
            <a:off x="938846" y="1695450"/>
            <a:ext cx="10314370" cy="3454400"/>
          </a:xfrm>
        </p:spPr>
        <p:txBody>
          <a:bodyPr anchor="ctr"/>
          <a:lstStyle>
            <a:lvl1pPr marL="0" indent="0" algn="ctr">
              <a:lnSpc>
                <a:spcPct val="85000"/>
              </a:lnSpc>
              <a:spcBef>
                <a:spcPts val="0"/>
              </a:spcBef>
              <a:spcAft>
                <a:spcPts val="0"/>
              </a:spcAft>
              <a:buFontTx/>
              <a:buNone/>
              <a:defRPr sz="6000" b="1" spc="-150"/>
            </a:lvl1pPr>
            <a:lvl2pPr marL="116586" indent="0">
              <a:buFontTx/>
              <a:buNone/>
              <a:defRPr/>
            </a:lvl2pPr>
            <a:lvl3pPr marL="226314" indent="0">
              <a:buFontTx/>
              <a:buNone/>
              <a:defRPr/>
            </a:lvl3pPr>
            <a:lvl4pPr marL="322326" indent="0">
              <a:buFontTx/>
              <a:buNone/>
              <a:defRPr/>
            </a:lvl4pPr>
            <a:lvl5pPr marL="418338" indent="0">
              <a:buFontTx/>
              <a:buNone/>
              <a:defRPr/>
            </a:lvl5pPr>
          </a:lstStyle>
          <a:p>
            <a:pPr lvl="0"/>
            <a:r>
              <a:rPr lang="en-US"/>
              <a:t>Edit Master text styles</a:t>
            </a:r>
          </a:p>
        </p:txBody>
      </p:sp>
    </p:spTree>
    <p:extLst>
      <p:ext uri="{BB962C8B-B14F-4D97-AF65-F5344CB8AC3E}">
        <p14:creationId xmlns:p14="http://schemas.microsoft.com/office/powerpoint/2010/main" val="303718416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93200"/>
          </a:xfrm>
        </p:spPr>
        <p:txBody>
          <a:bodyPr/>
          <a:lstStyle/>
          <a:p>
            <a:r>
              <a:rPr lang="en-US"/>
              <a:t>Click to edit Master title style</a:t>
            </a:r>
          </a:p>
        </p:txBody>
      </p:sp>
      <p:sp>
        <p:nvSpPr>
          <p:cNvPr id="3" name="Content Placeholder 2"/>
          <p:cNvSpPr>
            <a:spLocks noGrp="1"/>
          </p:cNvSpPr>
          <p:nvPr>
            <p:ph sz="half" idx="1"/>
          </p:nvPr>
        </p:nvSpPr>
        <p:spPr>
          <a:xfrm>
            <a:off x="540000" y="1752600"/>
            <a:ext cx="5410200" cy="4556760"/>
          </a:xfrm>
        </p:spPr>
        <p:txBody>
          <a:bodyPr/>
          <a:lstStyle>
            <a:lvl1pPr>
              <a:spcBef>
                <a:spcPts val="0"/>
              </a:spcBef>
              <a:spcAft>
                <a:spcPts val="1200"/>
              </a:spcAft>
              <a:defRPr sz="2000"/>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7567" y="1752600"/>
            <a:ext cx="5412433" cy="4556760"/>
          </a:xfrm>
        </p:spPr>
        <p:txBody>
          <a:bodyPr/>
          <a:lstStyle>
            <a:lvl1pPr>
              <a:spcBef>
                <a:spcPts val="0"/>
              </a:spcBef>
              <a:spcAft>
                <a:spcPts val="1200"/>
              </a:spcAft>
              <a:defRPr sz="2000"/>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4">
            <a:extLst>
              <a:ext uri="{FF2B5EF4-FFF2-40B4-BE49-F238E27FC236}">
                <a16:creationId xmlns:a16="http://schemas.microsoft.com/office/drawing/2014/main" id="{06B6E61B-283B-EA4B-BE80-FC5194255811}"/>
              </a:ext>
            </a:extLst>
          </p:cNvPr>
          <p:cNvSpPr>
            <a:spLocks noChangeShapeType="1"/>
          </p:cNvSpPr>
          <p:nvPr userDrawn="1"/>
        </p:nvSpPr>
        <p:spPr bwMode="auto">
          <a:xfrm>
            <a:off x="540000" y="1260000"/>
            <a:ext cx="11160000" cy="0"/>
          </a:xfrm>
          <a:prstGeom prst="line">
            <a:avLst/>
          </a:prstGeom>
          <a:noFill/>
          <a:ln w="12700">
            <a:solidFill>
              <a:schemeClr val="accent1"/>
            </a:solidFill>
            <a:round/>
            <a:headEnd type="oval" w="sm" len="sm"/>
            <a:tailEnd type="oval" w="sm" len="sm"/>
          </a:ln>
          <a:effectLst/>
        </p:spPr>
        <p:txBody>
          <a:bodyPr/>
          <a:lstStyle/>
          <a:p>
            <a:pPr>
              <a:defRPr/>
            </a:pPr>
            <a:endParaRPr lang="en-US" sz="1350"/>
          </a:p>
        </p:txBody>
      </p:sp>
    </p:spTree>
    <p:extLst>
      <p:ext uri="{BB962C8B-B14F-4D97-AF65-F5344CB8AC3E}">
        <p14:creationId xmlns:p14="http://schemas.microsoft.com/office/powerpoint/2010/main" val="7828965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00" y="457201"/>
            <a:ext cx="11160000" cy="493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0000" y="1752600"/>
            <a:ext cx="5394960" cy="307777"/>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40000" y="2194560"/>
            <a:ext cx="5394960" cy="4114800"/>
          </a:xfrm>
        </p:spPr>
        <p:txBody>
          <a:bodyPr/>
          <a:lstStyle>
            <a:lvl1pPr>
              <a:spcBef>
                <a:spcPts val="0"/>
              </a:spcBef>
              <a:spcAft>
                <a:spcPts val="1200"/>
              </a:spcAft>
              <a:defRPr sz="1800"/>
            </a:lvl1pPr>
            <a:lvl2pPr>
              <a:spcBef>
                <a:spcPts val="0"/>
              </a:spcBef>
              <a:spcAft>
                <a:spcPts val="1200"/>
              </a:spcAft>
              <a:defRPr sz="1800"/>
            </a:lvl2pPr>
            <a:lvl3pPr>
              <a:spcBef>
                <a:spcPts val="0"/>
              </a:spcBef>
              <a:spcAft>
                <a:spcPts val="1200"/>
              </a:spcAft>
              <a:defRPr sz="1800"/>
            </a:lvl3pPr>
            <a:lvl4pPr>
              <a:spcBef>
                <a:spcPts val="0"/>
              </a:spcBef>
              <a:spcAft>
                <a:spcPts val="1200"/>
              </a:spcAft>
              <a:defRPr sz="1800"/>
            </a:lvl4pPr>
            <a:lvl5pPr>
              <a:spcBef>
                <a:spcPts val="0"/>
              </a:spcBef>
              <a:spcAft>
                <a:spcPts val="1200"/>
              </a:spcAft>
              <a:defRPr sz="18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05040" y="1775949"/>
            <a:ext cx="5394960" cy="307777"/>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305040" y="2194560"/>
            <a:ext cx="5394960" cy="4114800"/>
          </a:xfrm>
        </p:spPr>
        <p:txBody>
          <a:bodyPr/>
          <a:lstStyle>
            <a:lvl1pPr>
              <a:spcBef>
                <a:spcPts val="0"/>
              </a:spcBef>
              <a:spcAft>
                <a:spcPts val="1200"/>
              </a:spcAft>
              <a:defRPr sz="1800"/>
            </a:lvl1pPr>
            <a:lvl2pPr>
              <a:spcBef>
                <a:spcPts val="0"/>
              </a:spcBef>
              <a:spcAft>
                <a:spcPts val="1200"/>
              </a:spcAft>
              <a:defRPr sz="1800"/>
            </a:lvl2pPr>
            <a:lvl3pPr>
              <a:spcBef>
                <a:spcPts val="0"/>
              </a:spcBef>
              <a:spcAft>
                <a:spcPts val="1200"/>
              </a:spcAft>
              <a:defRPr sz="1800"/>
            </a:lvl3pPr>
            <a:lvl4pPr>
              <a:spcBef>
                <a:spcPts val="0"/>
              </a:spcBef>
              <a:spcAft>
                <a:spcPts val="1200"/>
              </a:spcAft>
              <a:defRPr sz="1800"/>
            </a:lvl4pPr>
            <a:lvl5pPr>
              <a:spcBef>
                <a:spcPts val="0"/>
              </a:spcBef>
              <a:spcAft>
                <a:spcPts val="1200"/>
              </a:spcAft>
              <a:defRPr sz="18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Line 4">
            <a:extLst>
              <a:ext uri="{FF2B5EF4-FFF2-40B4-BE49-F238E27FC236}">
                <a16:creationId xmlns:a16="http://schemas.microsoft.com/office/drawing/2014/main" id="{9217005B-1D44-4D43-BDF6-18833FEC19DF}"/>
              </a:ext>
            </a:extLst>
          </p:cNvPr>
          <p:cNvSpPr>
            <a:spLocks noChangeShapeType="1"/>
          </p:cNvSpPr>
          <p:nvPr userDrawn="1"/>
        </p:nvSpPr>
        <p:spPr bwMode="auto">
          <a:xfrm>
            <a:off x="540000" y="1260000"/>
            <a:ext cx="11160000" cy="0"/>
          </a:xfrm>
          <a:prstGeom prst="line">
            <a:avLst/>
          </a:prstGeom>
          <a:noFill/>
          <a:ln w="12700">
            <a:solidFill>
              <a:schemeClr val="accent1"/>
            </a:solidFill>
            <a:round/>
            <a:headEnd type="oval" w="sm" len="sm"/>
            <a:tailEnd type="oval" w="sm" len="sm"/>
          </a:ln>
          <a:effectLst/>
        </p:spPr>
        <p:txBody>
          <a:bodyPr/>
          <a:lstStyle/>
          <a:p>
            <a:pPr>
              <a:defRPr/>
            </a:pPr>
            <a:endParaRPr lang="en-US" sz="1350"/>
          </a:p>
        </p:txBody>
      </p:sp>
    </p:spTree>
    <p:extLst>
      <p:ext uri="{BB962C8B-B14F-4D97-AF65-F5344CB8AC3E}">
        <p14:creationId xmlns:p14="http://schemas.microsoft.com/office/powerpoint/2010/main" val="1644360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O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37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57200"/>
            <a:ext cx="11160000" cy="418576"/>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540000" y="1800000"/>
            <a:ext cx="11160000" cy="4500000"/>
          </a:xfrm>
          <a:prstGeom prst="rect">
            <a:avLst/>
          </a:prstGeom>
        </p:spPr>
        <p:txBody>
          <a:bodyPr vert="horz" wrap="square"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p:nvSpPr>
        <p:spPr>
          <a:xfrm>
            <a:off x="540000" y="6523912"/>
            <a:ext cx="1131720" cy="123111"/>
          </a:xfrm>
          <a:prstGeom prst="rect">
            <a:avLst/>
          </a:prstGeom>
          <a:noFill/>
        </p:spPr>
        <p:txBody>
          <a:bodyPr wrap="none" lIns="0" tIns="0" rIns="0" bIns="0" rtlCol="0">
            <a:spAutoFit/>
          </a:bodyPr>
          <a:lstStyle/>
          <a:p>
            <a:pPr rtl="0"/>
            <a:r>
              <a:rPr lang="en-US" sz="800" b="0" i="0" u="none" strike="noStrike" kern="1200" baseline="0">
                <a:solidFill>
                  <a:schemeClr val="tx1"/>
                </a:solidFill>
                <a:latin typeface="+mn-lt"/>
                <a:ea typeface="+mn-ea"/>
                <a:cs typeface="+mn-cs"/>
              </a:rPr>
              <a:t>© 2023 Crowe U.K. LLP </a:t>
            </a:r>
          </a:p>
        </p:txBody>
      </p:sp>
      <p:sp>
        <p:nvSpPr>
          <p:cNvPr id="6" name="TextBox 5">
            <a:extLst>
              <a:ext uri="{FF2B5EF4-FFF2-40B4-BE49-F238E27FC236}">
                <a16:creationId xmlns:a16="http://schemas.microsoft.com/office/drawing/2014/main" id="{5E17B961-3CA3-4520-9A64-79F3880ABCBB}"/>
              </a:ext>
            </a:extLst>
          </p:cNvPr>
          <p:cNvSpPr txBox="1"/>
          <p:nvPr/>
        </p:nvSpPr>
        <p:spPr>
          <a:xfrm>
            <a:off x="11136324" y="6523912"/>
            <a:ext cx="563676" cy="123111"/>
          </a:xfrm>
          <a:prstGeom prst="rect">
            <a:avLst/>
          </a:prstGeom>
          <a:noFill/>
        </p:spPr>
        <p:txBody>
          <a:bodyPr wrap="square" lIns="0" tIns="0" rIns="0" bIns="0" rtlCol="0">
            <a:spAutoFit/>
          </a:bodyPr>
          <a:lstStyle/>
          <a:p>
            <a:pPr algn="r"/>
            <a:fld id="{043534F5-8106-454C-A466-0C6DA036C846}" type="slidenum">
              <a:rPr kumimoji="0" lang="en-US" sz="80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800" b="0" i="0" u="none" strike="noStrike" kern="1200" cap="none" normalizeH="0" baseline="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97469923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Lst>
  <p:hf sldNum="0" hdr="0" ftr="0" dt="0"/>
  <p:txStyles>
    <p:titleStyle>
      <a:lvl1pPr algn="l" defTabSz="685800" rtl="0" eaLnBrk="1" latinLnBrk="0" hangingPunct="1">
        <a:lnSpc>
          <a:spcPct val="85000"/>
        </a:lnSpc>
        <a:spcBef>
          <a:spcPct val="0"/>
        </a:spcBef>
        <a:buNone/>
        <a:defRPr sz="3200" b="1" kern="1200" baseline="0">
          <a:solidFill>
            <a:schemeClr val="tx1"/>
          </a:solidFill>
          <a:latin typeface="+mj-lt"/>
          <a:ea typeface="+mj-ea"/>
          <a:cs typeface="+mj-cs"/>
        </a:defRPr>
      </a:lvl1pPr>
    </p:titleStyle>
    <p:bodyStyle>
      <a:lvl1pPr marL="179388" indent="-179388" algn="l" defTabSz="685800" rtl="0" eaLnBrk="1" latinLnBrk="0" hangingPunct="1">
        <a:spcBef>
          <a:spcPts val="0"/>
        </a:spcBef>
        <a:spcAft>
          <a:spcPts val="1200"/>
        </a:spcAft>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0"/>
        </a:spcBef>
        <a:spcAft>
          <a:spcPts val="1200"/>
        </a:spcAft>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0"/>
        </a:spcBef>
        <a:spcAft>
          <a:spcPts val="1200"/>
        </a:spcAft>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0"/>
        </a:spcBef>
        <a:spcAft>
          <a:spcPts val="1200"/>
        </a:spcAft>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0"/>
        </a:spcBef>
        <a:spcAft>
          <a:spcPts val="1200"/>
        </a:spcAft>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117">
          <p15:clr>
            <a:srgbClr val="F26B43"/>
          </p15:clr>
        </p15:guide>
        <p15:guide id="3" pos="325">
          <p15:clr>
            <a:srgbClr val="F26B43"/>
          </p15:clr>
        </p15:guide>
        <p15:guide id="5" pos="7378">
          <p15:clr>
            <a:srgbClr val="F26B43"/>
          </p15:clr>
        </p15:guide>
        <p15:guide id="6" orient="horz" pos="550">
          <p15:clr>
            <a:srgbClr val="F26B43"/>
          </p15:clr>
        </p15:guide>
        <p15:guide id="7" orient="horz" pos="3974">
          <p15:clr>
            <a:srgbClr val="F26B43"/>
          </p15:clr>
        </p15:guide>
        <p15:guide id="8" orient="horz" pos="2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57200"/>
            <a:ext cx="11160000" cy="492443"/>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540000" y="1800000"/>
            <a:ext cx="11160000" cy="4500000"/>
          </a:xfrm>
          <a:prstGeom prst="rect">
            <a:avLst/>
          </a:prstGeom>
        </p:spPr>
        <p:txBody>
          <a:bodyPr vert="horz" wrap="square"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Line 4"/>
          <p:cNvSpPr>
            <a:spLocks noChangeShapeType="1"/>
          </p:cNvSpPr>
          <p:nvPr/>
        </p:nvSpPr>
        <p:spPr bwMode="auto">
          <a:xfrm>
            <a:off x="540000" y="1260000"/>
            <a:ext cx="11160000" cy="0"/>
          </a:xfrm>
          <a:prstGeom prst="line">
            <a:avLst/>
          </a:prstGeom>
          <a:noFill/>
          <a:ln w="12700">
            <a:solidFill>
              <a:srgbClr val="FDB913"/>
            </a:solidFill>
            <a:round/>
            <a:headEnd type="oval" w="sm" len="sm"/>
            <a:tailEnd type="oval" w="sm" len="sm"/>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4" name="TextBox 3"/>
          <p:cNvSpPr txBox="1"/>
          <p:nvPr/>
        </p:nvSpPr>
        <p:spPr>
          <a:xfrm>
            <a:off x="540000" y="6523912"/>
            <a:ext cx="1024319" cy="11541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a:ln>
                  <a:noFill/>
                </a:ln>
                <a:solidFill>
                  <a:srgbClr val="000000"/>
                </a:solidFill>
                <a:effectLst/>
                <a:uLnTx/>
                <a:uFillTx/>
                <a:latin typeface="Arial"/>
                <a:ea typeface="+mn-ea"/>
                <a:cs typeface="+mn-cs"/>
              </a:rPr>
              <a:t>© 2023 Crowe U.K. LLP</a:t>
            </a:r>
          </a:p>
        </p:txBody>
      </p:sp>
      <p:sp>
        <p:nvSpPr>
          <p:cNvPr id="6" name="TextBox 5">
            <a:extLst>
              <a:ext uri="{FF2B5EF4-FFF2-40B4-BE49-F238E27FC236}">
                <a16:creationId xmlns:a16="http://schemas.microsoft.com/office/drawing/2014/main" id="{5E17B961-3CA3-4520-9A64-79F3880ABCBB}"/>
              </a:ext>
            </a:extLst>
          </p:cNvPr>
          <p:cNvSpPr txBox="1"/>
          <p:nvPr/>
        </p:nvSpPr>
        <p:spPr>
          <a:xfrm>
            <a:off x="11136324" y="6492240"/>
            <a:ext cx="563676" cy="11541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534F5-8106-454C-A466-0C6DA036C846}" type="slidenum">
              <a:rPr kumimoji="0" lang="en-US" sz="75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75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1218680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hf sldNum="0" hdr="0" ftr="0" dt="0"/>
  <p:txStyles>
    <p:titleStyle>
      <a:lvl1pPr algn="l" defTabSz="685800" rtl="0" eaLnBrk="1" latinLnBrk="0" hangingPunct="1">
        <a:spcBef>
          <a:spcPct val="0"/>
        </a:spcBef>
        <a:buNone/>
        <a:defRPr sz="3200" b="1" kern="1200" baseline="0">
          <a:solidFill>
            <a:schemeClr val="tx1"/>
          </a:solidFill>
          <a:latin typeface="+mj-lt"/>
          <a:ea typeface="+mj-ea"/>
          <a:cs typeface="+mj-cs"/>
        </a:defRPr>
      </a:lvl1pPr>
    </p:titleStyle>
    <p:bodyStyle>
      <a:lvl1pPr marL="179388" indent="-179388"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600"/>
        </a:spcBef>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104">
          <p15:clr>
            <a:srgbClr val="F26B43"/>
          </p15:clr>
        </p15:guide>
        <p15:guide id="3" pos="51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57200"/>
            <a:ext cx="11160000" cy="418576"/>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540000" y="1800000"/>
            <a:ext cx="11160000" cy="4500000"/>
          </a:xfrm>
          <a:prstGeom prst="rect">
            <a:avLst/>
          </a:prstGeom>
        </p:spPr>
        <p:txBody>
          <a:bodyPr vert="horz" wrap="square"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p:nvSpPr>
        <p:spPr>
          <a:xfrm>
            <a:off x="540000" y="6523912"/>
            <a:ext cx="1131720" cy="123111"/>
          </a:xfrm>
          <a:prstGeom prst="rect">
            <a:avLst/>
          </a:prstGeom>
          <a:noFill/>
        </p:spPr>
        <p:txBody>
          <a:bodyPr wrap="none" lIns="0" tIns="0" rIns="0" bIns="0" rtlCol="0">
            <a:spAutoFit/>
          </a:bodyPr>
          <a:lstStyle/>
          <a:p>
            <a:pPr rtl="0"/>
            <a:r>
              <a:rPr lang="en-US" sz="800" b="0" i="0" u="none" strike="noStrike" kern="1200" baseline="0" dirty="0">
                <a:solidFill>
                  <a:schemeClr val="tx1"/>
                </a:solidFill>
                <a:latin typeface="+mn-lt"/>
                <a:ea typeface="+mn-ea"/>
                <a:cs typeface="+mn-cs"/>
              </a:rPr>
              <a:t>© 2023 Crowe U.K. LLP </a:t>
            </a:r>
          </a:p>
        </p:txBody>
      </p:sp>
      <p:sp>
        <p:nvSpPr>
          <p:cNvPr id="6" name="TextBox 5">
            <a:extLst>
              <a:ext uri="{FF2B5EF4-FFF2-40B4-BE49-F238E27FC236}">
                <a16:creationId xmlns:a16="http://schemas.microsoft.com/office/drawing/2014/main" id="{5E17B961-3CA3-4520-9A64-79F3880ABCBB}"/>
              </a:ext>
            </a:extLst>
          </p:cNvPr>
          <p:cNvSpPr txBox="1"/>
          <p:nvPr/>
        </p:nvSpPr>
        <p:spPr>
          <a:xfrm>
            <a:off x="11136324" y="6523912"/>
            <a:ext cx="563676" cy="123111"/>
          </a:xfrm>
          <a:prstGeom prst="rect">
            <a:avLst/>
          </a:prstGeom>
          <a:noFill/>
        </p:spPr>
        <p:txBody>
          <a:bodyPr wrap="square" lIns="0" tIns="0" rIns="0" bIns="0" rtlCol="0">
            <a:spAutoFit/>
          </a:bodyPr>
          <a:lstStyle/>
          <a:p>
            <a:pPr algn="r"/>
            <a:fld id="{043534F5-8106-454C-A466-0C6DA036C846}" type="slidenum">
              <a:rPr kumimoji="0" lang="en-US" sz="800" b="0" i="0" u="none" strike="noStrike" kern="1200" cap="none" normalizeH="0" baseline="0" smtClean="0">
                <a:ln>
                  <a:noFill/>
                </a:ln>
                <a:solidFill>
                  <a:schemeClr val="tx1"/>
                </a:solidFill>
                <a:effectLst/>
                <a:latin typeface="Arial" pitchFamily="34" charset="0"/>
                <a:ea typeface="+mn-ea"/>
                <a:cs typeface="Arial" pitchFamily="34" charset="0"/>
              </a:rPr>
              <a:pPr algn="r"/>
              <a:t>‹#›</a:t>
            </a:fld>
            <a:endParaRPr kumimoji="0" lang="en-US" sz="800" b="0" i="0" u="none" strike="noStrike" kern="1200" cap="none" normalizeH="0" baseline="0" dirty="0">
              <a:ln>
                <a:noFill/>
              </a:ln>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14869305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hf sldNum="0" hdr="0" ftr="0" dt="0"/>
  <p:txStyles>
    <p:titleStyle>
      <a:lvl1pPr algn="l" defTabSz="685800" rtl="0" eaLnBrk="1" latinLnBrk="0" hangingPunct="1">
        <a:lnSpc>
          <a:spcPct val="85000"/>
        </a:lnSpc>
        <a:spcBef>
          <a:spcPct val="0"/>
        </a:spcBef>
        <a:buNone/>
        <a:defRPr sz="3200" b="1" kern="1200" baseline="0">
          <a:solidFill>
            <a:schemeClr val="tx1"/>
          </a:solidFill>
          <a:latin typeface="+mj-lt"/>
          <a:ea typeface="+mj-ea"/>
          <a:cs typeface="+mj-cs"/>
        </a:defRPr>
      </a:lvl1pPr>
    </p:titleStyle>
    <p:bodyStyle>
      <a:lvl1pPr marL="179388" indent="-179388" algn="l" defTabSz="685800" rtl="0" eaLnBrk="1" latinLnBrk="0" hangingPunct="1">
        <a:spcBef>
          <a:spcPts val="0"/>
        </a:spcBef>
        <a:spcAft>
          <a:spcPts val="1200"/>
        </a:spcAft>
        <a:buClr>
          <a:schemeClr val="tx1"/>
        </a:buClr>
        <a:buSzPct val="100000"/>
        <a:buFont typeface="Arial" panose="020B0604020202020204" pitchFamily="34" charset="0"/>
        <a:buChar char="•"/>
        <a:defRPr sz="2400" kern="1200">
          <a:solidFill>
            <a:schemeClr val="tx1"/>
          </a:solidFill>
          <a:latin typeface="+mn-lt"/>
          <a:ea typeface="+mn-ea"/>
          <a:cs typeface="+mn-cs"/>
        </a:defRPr>
      </a:lvl1pPr>
      <a:lvl2pPr marL="358775" indent="-203200" algn="l" defTabSz="685800" rtl="0" eaLnBrk="1" latinLnBrk="0" hangingPunct="1">
        <a:spcBef>
          <a:spcPts val="0"/>
        </a:spcBef>
        <a:spcAft>
          <a:spcPts val="1200"/>
        </a:spcAft>
        <a:buClr>
          <a:schemeClr val="tx1"/>
        </a:buClr>
        <a:buSzPct val="100000"/>
        <a:buFont typeface="Arial" panose="020B0604020202020204" pitchFamily="34" charset="0"/>
        <a:buChar char="•"/>
        <a:defRPr sz="2400" kern="1200">
          <a:solidFill>
            <a:schemeClr val="tx1"/>
          </a:solidFill>
          <a:latin typeface="+mn-lt"/>
          <a:ea typeface="+mn-ea"/>
          <a:cs typeface="+mn-cs"/>
        </a:defRPr>
      </a:lvl2pPr>
      <a:lvl3pPr marL="446088" indent="-144463" algn="l" defTabSz="685800" rtl="0" eaLnBrk="1" latinLnBrk="0" hangingPunct="1">
        <a:spcBef>
          <a:spcPts val="0"/>
        </a:spcBef>
        <a:spcAft>
          <a:spcPts val="1200"/>
        </a:spcAft>
        <a:buClr>
          <a:schemeClr val="tx1"/>
        </a:buClr>
        <a:buSzPct val="100000"/>
        <a:buFont typeface="Arial" panose="020B0604020202020204" pitchFamily="34" charset="0"/>
        <a:buChar char="•"/>
        <a:defRPr sz="2400" kern="1200">
          <a:solidFill>
            <a:schemeClr val="tx1"/>
          </a:solidFill>
          <a:latin typeface="+mn-lt"/>
          <a:ea typeface="+mn-ea"/>
          <a:cs typeface="+mn-cs"/>
        </a:defRPr>
      </a:lvl3pPr>
      <a:lvl4pPr marL="566928" indent="-137160" algn="l" defTabSz="685800" rtl="0" eaLnBrk="1" latinLnBrk="0" hangingPunct="1">
        <a:spcBef>
          <a:spcPts val="0"/>
        </a:spcBef>
        <a:spcAft>
          <a:spcPts val="1200"/>
        </a:spcAft>
        <a:buClr>
          <a:schemeClr val="tx1"/>
        </a:buClr>
        <a:buSzPct val="100000"/>
        <a:buFont typeface="Arial" panose="020B0604020202020204" pitchFamily="34" charset="0"/>
        <a:buChar char="•"/>
        <a:defRPr sz="2400" kern="1200">
          <a:solidFill>
            <a:schemeClr val="tx1"/>
          </a:solidFill>
          <a:latin typeface="+mn-lt"/>
          <a:ea typeface="+mn-ea"/>
          <a:cs typeface="+mn-cs"/>
        </a:defRPr>
      </a:lvl4pPr>
      <a:lvl5pPr marL="694944" indent="-137160" algn="l" defTabSz="685800" rtl="0" eaLnBrk="1" latinLnBrk="0" hangingPunct="1">
        <a:spcBef>
          <a:spcPts val="0"/>
        </a:spcBef>
        <a:spcAft>
          <a:spcPts val="1200"/>
        </a:spcAft>
        <a:buClr>
          <a:schemeClr val="tx1"/>
        </a:buClr>
        <a:buSzPct val="100000"/>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117">
          <p15:clr>
            <a:srgbClr val="F26B43"/>
          </p15:clr>
        </p15:guide>
        <p15:guide id="3" pos="325">
          <p15:clr>
            <a:srgbClr val="F26B43"/>
          </p15:clr>
        </p15:guide>
        <p15:guide id="5" pos="7378">
          <p15:clr>
            <a:srgbClr val="F26B43"/>
          </p15:clr>
        </p15:guide>
        <p15:guide id="6" orient="horz" pos="550">
          <p15:clr>
            <a:srgbClr val="F26B43"/>
          </p15:clr>
        </p15:guide>
        <p15:guide id="7" orient="horz" pos="3974">
          <p15:clr>
            <a:srgbClr val="F26B43"/>
          </p15:clr>
        </p15:guide>
        <p15:guide id="8" orient="horz" pos="27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crowe.com/uk/about-us/sustainability" TargetMode="Externa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hyperlink" Target="https://www.crowe.com/-/media/crowe/firms/europe/uk/croweuk/pdf-publications/crowe-uk-supplier-code-of-conduct-2023.pdf" TargetMode="External"/><Relationship Id="rId5" Type="http://schemas.openxmlformats.org/officeDocument/2006/relationships/hyperlink" Target="https://www.crowe.com/uk/-/media/crowe/firms/europe/uk/croweuk/pdf-publications/crowe-uk-sustainability-external-strategy-2023.pdf?rev=fb476ae661a046a7911f1787cae575fc&amp;hash=BFE9F04473C15CFF40A19E8B7E8B1EBB" TargetMode="External"/><Relationship Id="rId4" Type="http://schemas.openxmlformats.org/officeDocument/2006/relationships/hyperlink" Target="https://www.crowe.com/uk/-/media/crowe/firms/europe/uk/croweuk/pdf-publications/crowe-uk-sustainability-external-policy-2023.pdf?rev=4fcbcef976974c3080ed8986bb8393ea&amp;hash=349938A9CAD788F13303AD76CD238B9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11.png"/><Relationship Id="rId4" Type="http://schemas.openxmlformats.org/officeDocument/2006/relationships/hyperlink" Target="https://www.crowe.com/uk/about-us/sustainabilit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DAAE50E7-3E65-DEC2-7C58-C3223F03689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0"/>
            <a:ext cx="12192000" cy="6858000"/>
          </a:xfrm>
        </p:spPr>
      </p:pic>
      <p:sp>
        <p:nvSpPr>
          <p:cNvPr id="12" name="Title 2">
            <a:extLst>
              <a:ext uri="{FF2B5EF4-FFF2-40B4-BE49-F238E27FC236}">
                <a16:creationId xmlns:a16="http://schemas.microsoft.com/office/drawing/2014/main" id="{DBD34635-4662-0DD8-3EE4-F71D5B264C00}"/>
              </a:ext>
            </a:extLst>
          </p:cNvPr>
          <p:cNvSpPr txBox="1">
            <a:spLocks/>
          </p:cNvSpPr>
          <p:nvPr/>
        </p:nvSpPr>
        <p:spPr>
          <a:xfrm>
            <a:off x="881976" y="2054606"/>
            <a:ext cx="6751276" cy="1881990"/>
          </a:xfrm>
          <a:prstGeom prst="rect">
            <a:avLst/>
          </a:prstGeom>
        </p:spPr>
        <p:txBody>
          <a:bodyPr vert="horz" wrap="square" lIns="0" tIns="0" rIns="0" bIns="0" rtlCol="0" anchor="t" anchorCtr="0">
            <a:spAutoFit/>
          </a:bodyPr>
          <a:lstStyle>
            <a:lvl1pPr algn="l" defTabSz="514350" rtl="0" eaLnBrk="1" latinLnBrk="0" hangingPunct="1">
              <a:lnSpc>
                <a:spcPct val="85000"/>
              </a:lnSpc>
              <a:spcBef>
                <a:spcPct val="0"/>
              </a:spcBef>
              <a:buNone/>
              <a:defRPr sz="4800" b="1" kern="1200" baseline="0">
                <a:solidFill>
                  <a:schemeClr val="tx1"/>
                </a:solidFill>
                <a:latin typeface="+mj-lt"/>
                <a:ea typeface="+mj-ea"/>
                <a:cs typeface="+mj-cs"/>
              </a:defRPr>
            </a:lvl1pPr>
          </a:lstStyle>
          <a:p>
            <a:pPr marL="0" marR="0" lvl="0" indent="0" algn="l" defTabSz="514350" rtl="0" eaLnBrk="1" fontAlgn="auto" latinLnBrk="0" hangingPunct="1">
              <a:lnSpc>
                <a:spcPct val="15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mj-ea"/>
                <a:cs typeface="+mj-cs"/>
              </a:rPr>
              <a:t>Build a Bear</a:t>
            </a:r>
          </a:p>
          <a:p>
            <a:pPr marL="0" marR="0" lvl="0" indent="0" algn="l" defTabSz="514350" rtl="0" eaLnBrk="1" fontAlgn="auto" latinLnBrk="0" hangingPunct="1">
              <a:lnSpc>
                <a:spcPct val="150000"/>
              </a:lnSpc>
              <a:spcBef>
                <a:spcPct val="0"/>
              </a:spcBef>
              <a:spcAft>
                <a:spcPts val="0"/>
              </a:spcAft>
              <a:buClrTx/>
              <a:buSzTx/>
              <a:buFontTx/>
              <a:buNone/>
              <a:tabLst/>
              <a:defRPr/>
            </a:pPr>
            <a:r>
              <a:rPr lang="en-US" sz="3200" dirty="0">
                <a:solidFill>
                  <a:srgbClr val="FFFFFF"/>
                </a:solidFill>
                <a:latin typeface="Arial"/>
              </a:rPr>
              <a:t>Sustainability Update</a:t>
            </a:r>
            <a:endParaRPr kumimoji="0" lang="en-US" sz="2000" b="1" i="0" u="none" strike="noStrike" kern="1200" cap="none" spc="0" normalizeH="0" baseline="0" noProof="0" dirty="0">
              <a:ln>
                <a:noFill/>
              </a:ln>
              <a:solidFill>
                <a:srgbClr val="FFFFFF"/>
              </a:solidFill>
              <a:effectLst/>
              <a:uLnTx/>
              <a:uFillTx/>
              <a:latin typeface="Arial"/>
              <a:ea typeface="+mj-ea"/>
              <a:cs typeface="+mj-cs"/>
            </a:endParaRPr>
          </a:p>
          <a:p>
            <a:pPr marL="0" marR="0" lvl="0" indent="0" algn="l" defTabSz="514350" rtl="0" eaLnBrk="1" fontAlgn="auto" latinLnBrk="0" hangingPunct="1">
              <a:lnSpc>
                <a:spcPct val="15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j-ea"/>
                <a:cs typeface="+mj-cs"/>
              </a:rPr>
              <a:t>21 June 2024</a:t>
            </a:r>
          </a:p>
        </p:txBody>
      </p:sp>
      <p:pic>
        <p:nvPicPr>
          <p:cNvPr id="5" name="Picture 4" descr="A white letter on a black background&#10;&#10;Description automatically generated">
            <a:extLst>
              <a:ext uri="{FF2B5EF4-FFF2-40B4-BE49-F238E27FC236}">
                <a16:creationId xmlns:a16="http://schemas.microsoft.com/office/drawing/2014/main" id="{069335CB-9A0F-296F-EB66-E2A1AE621E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976" y="877050"/>
            <a:ext cx="2069044" cy="574203"/>
          </a:xfrm>
          <a:prstGeom prst="rect">
            <a:avLst/>
          </a:prstGeom>
        </p:spPr>
      </p:pic>
    </p:spTree>
    <p:extLst>
      <p:ext uri="{BB962C8B-B14F-4D97-AF65-F5344CB8AC3E}">
        <p14:creationId xmlns:p14="http://schemas.microsoft.com/office/powerpoint/2010/main" val="15153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A771-EA2E-1112-0DDC-8F3CEC8C8127}"/>
              </a:ext>
            </a:extLst>
          </p:cNvPr>
          <p:cNvSpPr>
            <a:spLocks noGrp="1"/>
          </p:cNvSpPr>
          <p:nvPr>
            <p:ph type="title"/>
          </p:nvPr>
        </p:nvSpPr>
        <p:spPr>
          <a:xfrm>
            <a:off x="540000" y="457201"/>
            <a:ext cx="11121846" cy="418576"/>
          </a:xfrm>
        </p:spPr>
        <p:txBody>
          <a:bodyPr/>
          <a:lstStyle/>
          <a:p>
            <a:r>
              <a:rPr lang="en-GB" dirty="0"/>
              <a:t>Regulatory horizon scan</a:t>
            </a:r>
            <a:endParaRPr lang="en-GB" sz="2200" dirty="0"/>
          </a:p>
        </p:txBody>
      </p:sp>
      <p:sp>
        <p:nvSpPr>
          <p:cNvPr id="7" name="Oval 6">
            <a:extLst>
              <a:ext uri="{FF2B5EF4-FFF2-40B4-BE49-F238E27FC236}">
                <a16:creationId xmlns:a16="http://schemas.microsoft.com/office/drawing/2014/main" id="{E145C2D5-C0D9-39CB-4B4C-930CDE35EA6F}"/>
              </a:ext>
            </a:extLst>
          </p:cNvPr>
          <p:cNvSpPr/>
          <p:nvPr/>
        </p:nvSpPr>
        <p:spPr>
          <a:xfrm>
            <a:off x="8991599" y="1421084"/>
            <a:ext cx="6073942" cy="5519615"/>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D654A351-C674-ECB4-3E20-7AF93F890DF1}"/>
              </a:ext>
            </a:extLst>
          </p:cNvPr>
          <p:cNvGrpSpPr/>
          <p:nvPr/>
        </p:nvGrpSpPr>
        <p:grpSpPr>
          <a:xfrm>
            <a:off x="224597" y="1436321"/>
            <a:ext cx="8618320" cy="1663720"/>
            <a:chOff x="224597" y="1288355"/>
            <a:chExt cx="8618320" cy="1780809"/>
          </a:xfrm>
        </p:grpSpPr>
        <p:sp>
          <p:nvSpPr>
            <p:cNvPr id="8" name="Rectangle 7">
              <a:extLst>
                <a:ext uri="{FF2B5EF4-FFF2-40B4-BE49-F238E27FC236}">
                  <a16:creationId xmlns:a16="http://schemas.microsoft.com/office/drawing/2014/main" id="{7F7390B2-95AA-3550-76F2-039F4A9F4710}"/>
                </a:ext>
              </a:extLst>
            </p:cNvPr>
            <p:cNvSpPr/>
            <p:nvPr/>
          </p:nvSpPr>
          <p:spPr>
            <a:xfrm>
              <a:off x="681797" y="1290544"/>
              <a:ext cx="8161120" cy="177862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lIns="324000" rtlCol="0" anchor="ctr"/>
            <a:lstStyle/>
            <a:p>
              <a:pPr marL="285750" indent="-285750" algn="just">
                <a:buFont typeface="Arial" panose="020B0604020202020204" pitchFamily="34" charset="0"/>
                <a:buChar char="•"/>
              </a:pPr>
              <a:r>
                <a:rPr lang="en-GB" sz="1600" dirty="0">
                  <a:solidFill>
                    <a:schemeClr val="tx1"/>
                  </a:solidFill>
                </a:rPr>
                <a:t>The UK Department for Trade &amp; Business (DBT) existing disclosure requirements for large private companies (500 staff, £500m turnover) since 2022 are based on TCFD principles – governance, strategy, risk management, and metrics and targets.</a:t>
              </a:r>
            </a:p>
            <a:p>
              <a:pPr marL="285750" indent="-285750" algn="just">
                <a:buFont typeface="Arial" panose="020B0604020202020204" pitchFamily="34" charset="0"/>
                <a:buChar char="•"/>
              </a:pPr>
              <a:r>
                <a:rPr lang="en-GB" sz="1600" dirty="0">
                  <a:solidFill>
                    <a:schemeClr val="tx1"/>
                  </a:solidFill>
                </a:rPr>
                <a:t>Smaller organisations are required to provide SECR (Streamlined Environment and Climate Reports) and ESOS (Energy Saving Opportunity Scheme) disclosures.</a:t>
              </a:r>
            </a:p>
          </p:txBody>
        </p:sp>
        <p:sp>
          <p:nvSpPr>
            <p:cNvPr id="24" name="Rectangle 23">
              <a:extLst>
                <a:ext uri="{FF2B5EF4-FFF2-40B4-BE49-F238E27FC236}">
                  <a16:creationId xmlns:a16="http://schemas.microsoft.com/office/drawing/2014/main" id="{61E6A517-D869-AE95-800E-BC0B1DDBE145}"/>
                </a:ext>
              </a:extLst>
            </p:cNvPr>
            <p:cNvSpPr/>
            <p:nvPr/>
          </p:nvSpPr>
          <p:spPr>
            <a:xfrm>
              <a:off x="224597" y="1288355"/>
              <a:ext cx="457200" cy="1780808"/>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b="1" dirty="0"/>
                <a:t>Current</a:t>
              </a:r>
            </a:p>
          </p:txBody>
        </p:sp>
      </p:grpSp>
      <p:grpSp>
        <p:nvGrpSpPr>
          <p:cNvPr id="11" name="Group 10">
            <a:extLst>
              <a:ext uri="{FF2B5EF4-FFF2-40B4-BE49-F238E27FC236}">
                <a16:creationId xmlns:a16="http://schemas.microsoft.com/office/drawing/2014/main" id="{1C6630E8-1EEB-501F-CBDE-E429EBCA595D}"/>
              </a:ext>
            </a:extLst>
          </p:cNvPr>
          <p:cNvGrpSpPr/>
          <p:nvPr/>
        </p:nvGrpSpPr>
        <p:grpSpPr>
          <a:xfrm>
            <a:off x="224597" y="3217128"/>
            <a:ext cx="8618320" cy="1661675"/>
            <a:chOff x="224597" y="3609752"/>
            <a:chExt cx="8309802" cy="1052383"/>
          </a:xfrm>
        </p:grpSpPr>
        <p:sp>
          <p:nvSpPr>
            <p:cNvPr id="13" name="Rectangle 12">
              <a:extLst>
                <a:ext uri="{FF2B5EF4-FFF2-40B4-BE49-F238E27FC236}">
                  <a16:creationId xmlns:a16="http://schemas.microsoft.com/office/drawing/2014/main" id="{FC804775-308D-24FE-A5E9-6B754A2FF192}"/>
                </a:ext>
              </a:extLst>
            </p:cNvPr>
            <p:cNvSpPr/>
            <p:nvPr/>
          </p:nvSpPr>
          <p:spPr>
            <a:xfrm>
              <a:off x="681796" y="3609752"/>
              <a:ext cx="7852603" cy="1050194"/>
            </a:xfrm>
            <a:prstGeom prst="rect">
              <a:avLst/>
            </a:prstGeom>
            <a:noFill/>
            <a:ln>
              <a:solidFill>
                <a:srgbClr val="B20236"/>
              </a:solidFill>
            </a:ln>
          </p:spPr>
          <p:style>
            <a:lnRef idx="2">
              <a:schemeClr val="accent1">
                <a:shade val="15000"/>
              </a:schemeClr>
            </a:lnRef>
            <a:fillRef idx="1">
              <a:schemeClr val="accent1"/>
            </a:fillRef>
            <a:effectRef idx="0">
              <a:schemeClr val="accent1"/>
            </a:effectRef>
            <a:fontRef idx="minor">
              <a:schemeClr val="lt1"/>
            </a:fontRef>
          </p:style>
          <p:txBody>
            <a:bodyPr lIns="324000" rtlCol="0" anchor="ctr"/>
            <a:lstStyle/>
            <a:p>
              <a:pPr marL="285750" indent="-285750">
                <a:buFont typeface="Arial" panose="020B0604020202020204" pitchFamily="34" charset="0"/>
                <a:buChar char="•"/>
              </a:pPr>
              <a:r>
                <a:rPr lang="en-GB" sz="1600" dirty="0">
                  <a:solidFill>
                    <a:schemeClr val="tx1"/>
                  </a:solidFill>
                </a:rPr>
                <a:t>The IFRS framework outlines how organisations should report across E, S, and G. IFRS S1 and IFRS S2 are focused on climate risks and impacts and take over from TCFD work. </a:t>
              </a:r>
            </a:p>
            <a:p>
              <a:pPr marL="285750" indent="-285750">
                <a:buFont typeface="Arial" panose="020B0604020202020204" pitchFamily="34" charset="0"/>
                <a:buChar char="•"/>
              </a:pPr>
              <a:r>
                <a:rPr lang="en-GB" sz="1600" dirty="0">
                  <a:solidFill>
                    <a:schemeClr val="tx1"/>
                  </a:solidFill>
                </a:rPr>
                <a:t>UK adoption has been delayed to Q1 2025 by the DBT but the scope will now be wider to include TPT.</a:t>
              </a:r>
            </a:p>
            <a:p>
              <a:pPr marL="285750" indent="-285750">
                <a:buFont typeface="Arial" panose="020B0604020202020204" pitchFamily="34" charset="0"/>
                <a:buChar char="•"/>
              </a:pPr>
              <a:r>
                <a:rPr lang="en-GB" sz="1600" dirty="0">
                  <a:solidFill>
                    <a:schemeClr val="tx1"/>
                  </a:solidFill>
                </a:rPr>
                <a:t>We anticipate the reporting threshold being lower than for TCFD.</a:t>
              </a:r>
            </a:p>
          </p:txBody>
        </p:sp>
        <p:sp>
          <p:nvSpPr>
            <p:cNvPr id="26" name="Rectangle 25">
              <a:extLst>
                <a:ext uri="{FF2B5EF4-FFF2-40B4-BE49-F238E27FC236}">
                  <a16:creationId xmlns:a16="http://schemas.microsoft.com/office/drawing/2014/main" id="{8670D643-CB9C-B4DF-6F2E-BE187956D107}"/>
                </a:ext>
              </a:extLst>
            </p:cNvPr>
            <p:cNvSpPr/>
            <p:nvPr/>
          </p:nvSpPr>
          <p:spPr>
            <a:xfrm>
              <a:off x="224597" y="3611942"/>
              <a:ext cx="457200" cy="1050193"/>
            </a:xfrm>
            <a:prstGeom prst="rect">
              <a:avLst/>
            </a:prstGeom>
            <a:solidFill>
              <a:srgbClr val="B20236"/>
            </a:solidFill>
            <a:ln>
              <a:solidFill>
                <a:srgbClr val="B20236"/>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b="1" dirty="0"/>
                <a:t>IFRS</a:t>
              </a:r>
            </a:p>
          </p:txBody>
        </p:sp>
      </p:grpSp>
      <p:grpSp>
        <p:nvGrpSpPr>
          <p:cNvPr id="12" name="Group 11">
            <a:extLst>
              <a:ext uri="{FF2B5EF4-FFF2-40B4-BE49-F238E27FC236}">
                <a16:creationId xmlns:a16="http://schemas.microsoft.com/office/drawing/2014/main" id="{420EC121-90A3-4F9F-8215-6E5EA4B5FEB9}"/>
              </a:ext>
            </a:extLst>
          </p:cNvPr>
          <p:cNvGrpSpPr/>
          <p:nvPr/>
        </p:nvGrpSpPr>
        <p:grpSpPr>
          <a:xfrm>
            <a:off x="224597" y="4974119"/>
            <a:ext cx="8618320" cy="1214808"/>
            <a:chOff x="224597" y="4918363"/>
            <a:chExt cx="8309802" cy="1548398"/>
          </a:xfrm>
        </p:grpSpPr>
        <p:sp>
          <p:nvSpPr>
            <p:cNvPr id="18" name="Rectangle 17">
              <a:extLst>
                <a:ext uri="{FF2B5EF4-FFF2-40B4-BE49-F238E27FC236}">
                  <a16:creationId xmlns:a16="http://schemas.microsoft.com/office/drawing/2014/main" id="{357294CA-1D38-7087-52EF-1B631543E7E9}"/>
                </a:ext>
              </a:extLst>
            </p:cNvPr>
            <p:cNvSpPr/>
            <p:nvPr/>
          </p:nvSpPr>
          <p:spPr>
            <a:xfrm>
              <a:off x="681796" y="4918363"/>
              <a:ext cx="7852603" cy="154839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24000" rtlCol="0" anchor="ctr"/>
            <a:lstStyle/>
            <a:p>
              <a:r>
                <a:rPr lang="en-GB" sz="1600" dirty="0">
                  <a:solidFill>
                    <a:schemeClr val="tx1"/>
                  </a:solidFill>
                </a:rPr>
                <a:t>Other environment-related disclosures are emerging:</a:t>
              </a:r>
            </a:p>
            <a:p>
              <a:pPr marL="285750" indent="-285750">
                <a:buFont typeface="Arial" panose="020B0604020202020204" pitchFamily="34" charset="0"/>
                <a:buChar char="•"/>
              </a:pPr>
              <a:r>
                <a:rPr lang="en-GB" sz="1600" dirty="0">
                  <a:solidFill>
                    <a:schemeClr val="tx1"/>
                  </a:solidFill>
                </a:rPr>
                <a:t>TPT - Transition Plan Taskforce, UK Treasury backed forum which published recommendations in October 2023, expected to be adopted alongside IFRS.</a:t>
              </a:r>
            </a:p>
            <a:p>
              <a:pPr marL="285750" indent="-285750">
                <a:buFont typeface="Arial" panose="020B0604020202020204" pitchFamily="34" charset="0"/>
                <a:buChar char="•"/>
              </a:pPr>
              <a:r>
                <a:rPr lang="en-GB" sz="1600" dirty="0">
                  <a:solidFill>
                    <a:schemeClr val="tx1"/>
                  </a:solidFill>
                </a:rPr>
                <a:t>TNFD – the Task Force on Nature-Related Financial Disclosures, currently seen as voluntary but in line with EU requirements.</a:t>
              </a:r>
            </a:p>
          </p:txBody>
        </p:sp>
        <p:sp>
          <p:nvSpPr>
            <p:cNvPr id="27" name="Rectangle 26">
              <a:extLst>
                <a:ext uri="{FF2B5EF4-FFF2-40B4-BE49-F238E27FC236}">
                  <a16:creationId xmlns:a16="http://schemas.microsoft.com/office/drawing/2014/main" id="{F4976DD0-B1EE-3619-1E47-B7517F0B9DE4}"/>
                </a:ext>
              </a:extLst>
            </p:cNvPr>
            <p:cNvSpPr/>
            <p:nvPr/>
          </p:nvSpPr>
          <p:spPr>
            <a:xfrm>
              <a:off x="224597" y="4918363"/>
              <a:ext cx="457200" cy="1548398"/>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b="1" dirty="0"/>
                <a:t>OTHER</a:t>
              </a:r>
            </a:p>
          </p:txBody>
        </p:sp>
      </p:grpSp>
      <p:pic>
        <p:nvPicPr>
          <p:cNvPr id="28" name="Picture 2" descr="IFRS Foundation launches sustainability working group - Minerva-Manifest">
            <a:hlinkClick r:id="" action="ppaction://noaction"/>
            <a:extLst>
              <a:ext uri="{FF2B5EF4-FFF2-40B4-BE49-F238E27FC236}">
                <a16:creationId xmlns:a16="http://schemas.microsoft.com/office/drawing/2014/main" id="{EEC96B65-DFBC-8A0C-DC80-E16B20F427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9786" y="3706437"/>
            <a:ext cx="1933444" cy="7720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TCFD Disclosure | EIZO">
            <a:hlinkClick r:id="" action="ppaction://noaction"/>
            <a:extLst>
              <a:ext uri="{FF2B5EF4-FFF2-40B4-BE49-F238E27FC236}">
                <a16:creationId xmlns:a16="http://schemas.microsoft.com/office/drawing/2014/main" id="{923A9E77-2729-0C3A-87FF-BE49381EBE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4781" y="2580989"/>
            <a:ext cx="2497219" cy="46198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Transition Plan Taskforce | Setting a robust standard">
            <a:hlinkClick r:id="" action="ppaction://noaction"/>
            <a:extLst>
              <a:ext uri="{FF2B5EF4-FFF2-40B4-BE49-F238E27FC236}">
                <a16:creationId xmlns:a16="http://schemas.microsoft.com/office/drawing/2014/main" id="{692800BB-7C64-35D1-B334-4500B69A56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8316" y="4918363"/>
            <a:ext cx="2409087" cy="60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69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4E6D6D1-A1E5-E048-E95D-20F8F270A099}"/>
              </a:ext>
            </a:extLst>
          </p:cNvPr>
          <p:cNvGraphicFramePr/>
          <p:nvPr/>
        </p:nvGraphicFramePr>
        <p:xfrm>
          <a:off x="1697703" y="1329266"/>
          <a:ext cx="909811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A489B9EB-66D5-D129-F8E0-6A525A95D18D}"/>
              </a:ext>
            </a:extLst>
          </p:cNvPr>
          <p:cNvSpPr>
            <a:spLocks noGrp="1"/>
          </p:cNvSpPr>
          <p:nvPr>
            <p:ph type="title"/>
          </p:nvPr>
        </p:nvSpPr>
        <p:spPr>
          <a:xfrm>
            <a:off x="516000" y="646387"/>
            <a:ext cx="11160000" cy="418576"/>
          </a:xfrm>
        </p:spPr>
        <p:txBody>
          <a:bodyPr/>
          <a:lstStyle/>
          <a:p>
            <a:r>
              <a:rPr lang="en-GB" dirty="0"/>
              <a:t>Commercial considerations - Sustainability strategy</a:t>
            </a:r>
          </a:p>
        </p:txBody>
      </p:sp>
    </p:spTree>
    <p:extLst>
      <p:ext uri="{BB962C8B-B14F-4D97-AF65-F5344CB8AC3E}">
        <p14:creationId xmlns:p14="http://schemas.microsoft.com/office/powerpoint/2010/main" val="88574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7D479D9-020E-D4DE-A1C1-C537B4D09662}"/>
              </a:ext>
            </a:extLst>
          </p:cNvPr>
          <p:cNvSpPr>
            <a:spLocks noGrp="1"/>
          </p:cNvSpPr>
          <p:nvPr>
            <p:ph type="body" sz="quarter" idx="11"/>
          </p:nvPr>
        </p:nvSpPr>
        <p:spPr/>
        <p:txBody>
          <a:bodyPr/>
          <a:lstStyle/>
          <a:p>
            <a:r>
              <a:rPr lang="en-GB" dirty="0">
                <a:solidFill>
                  <a:schemeClr val="bg1"/>
                </a:solidFill>
              </a:rPr>
              <a:t>Where does Crowe stand?</a:t>
            </a:r>
          </a:p>
        </p:txBody>
      </p:sp>
    </p:spTree>
    <p:extLst>
      <p:ext uri="{BB962C8B-B14F-4D97-AF65-F5344CB8AC3E}">
        <p14:creationId xmlns:p14="http://schemas.microsoft.com/office/powerpoint/2010/main" val="345019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48549-B572-1019-C80F-9B2774A04AFD}"/>
            </a:ext>
          </a:extLst>
        </p:cNvPr>
        <p:cNvGrpSpPr/>
        <p:nvPr/>
      </p:nvGrpSpPr>
      <p:grpSpPr>
        <a:xfrm>
          <a:off x="0" y="0"/>
          <a:ext cx="0" cy="0"/>
          <a:chOff x="0" y="0"/>
          <a:chExt cx="0" cy="0"/>
        </a:xfrm>
      </p:grpSpPr>
      <p:pic>
        <p:nvPicPr>
          <p:cNvPr id="168" name="Picture 167">
            <a:extLst>
              <a:ext uri="{FF2B5EF4-FFF2-40B4-BE49-F238E27FC236}">
                <a16:creationId xmlns:a16="http://schemas.microsoft.com/office/drawing/2014/main" id="{F99BD71C-1DD1-58E4-A7C5-DB88C7476D8C}"/>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p:blipFill>
        <p:spPr>
          <a:xfrm>
            <a:off x="8075833" y="-7179"/>
            <a:ext cx="4126557" cy="6865179"/>
          </a:xfrm>
          <a:prstGeom prst="rect">
            <a:avLst/>
          </a:prstGeom>
        </p:spPr>
      </p:pic>
      <p:grpSp>
        <p:nvGrpSpPr>
          <p:cNvPr id="170" name="Group 169">
            <a:extLst>
              <a:ext uri="{FF2B5EF4-FFF2-40B4-BE49-F238E27FC236}">
                <a16:creationId xmlns:a16="http://schemas.microsoft.com/office/drawing/2014/main" id="{A92C3D2B-8D83-9C02-4C75-83C9FFA53AD2}"/>
              </a:ext>
            </a:extLst>
          </p:cNvPr>
          <p:cNvGrpSpPr/>
          <p:nvPr/>
        </p:nvGrpSpPr>
        <p:grpSpPr>
          <a:xfrm>
            <a:off x="0" y="0"/>
            <a:ext cx="9352450" cy="6872340"/>
            <a:chOff x="0" y="43628"/>
            <a:chExt cx="9086485" cy="6872340"/>
          </a:xfrm>
          <a:solidFill>
            <a:schemeClr val="bg1"/>
          </a:solidFill>
        </p:grpSpPr>
        <p:sp>
          <p:nvSpPr>
            <p:cNvPr id="171" name="Rectangle 170">
              <a:extLst>
                <a:ext uri="{FF2B5EF4-FFF2-40B4-BE49-F238E27FC236}">
                  <a16:creationId xmlns:a16="http://schemas.microsoft.com/office/drawing/2014/main" id="{3E286A70-6392-7FA3-B155-EAFA81F19F66}"/>
                </a:ext>
              </a:extLst>
            </p:cNvPr>
            <p:cNvSpPr/>
            <p:nvPr/>
          </p:nvSpPr>
          <p:spPr>
            <a:xfrm>
              <a:off x="0" y="43628"/>
              <a:ext cx="8065443"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7" name="Right Triangle 176">
              <a:extLst>
                <a:ext uri="{FF2B5EF4-FFF2-40B4-BE49-F238E27FC236}">
                  <a16:creationId xmlns:a16="http://schemas.microsoft.com/office/drawing/2014/main" id="{8DB30A97-D22B-8022-065D-026FF73AE51C}"/>
                </a:ext>
              </a:extLst>
            </p:cNvPr>
            <p:cNvSpPr/>
            <p:nvPr/>
          </p:nvSpPr>
          <p:spPr>
            <a:xfrm flipV="1">
              <a:off x="8065443" y="43628"/>
              <a:ext cx="1021042" cy="687234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9" name="Title 1">
            <a:extLst>
              <a:ext uri="{FF2B5EF4-FFF2-40B4-BE49-F238E27FC236}">
                <a16:creationId xmlns:a16="http://schemas.microsoft.com/office/drawing/2014/main" id="{85A31633-75D2-DB4E-3A27-2CE2DDE69F87}"/>
              </a:ext>
            </a:extLst>
          </p:cNvPr>
          <p:cNvSpPr>
            <a:spLocks noGrp="1"/>
          </p:cNvSpPr>
          <p:nvPr>
            <p:ph type="title"/>
          </p:nvPr>
        </p:nvSpPr>
        <p:spPr/>
        <p:txBody>
          <a:bodyPr/>
          <a:lstStyle/>
          <a:p>
            <a:r>
              <a:rPr lang="en-GB" dirty="0">
                <a:solidFill>
                  <a:schemeClr val="tx1"/>
                </a:solidFill>
              </a:rPr>
              <a:t>Our sustainability credentials (1/2)</a:t>
            </a:r>
          </a:p>
        </p:txBody>
      </p:sp>
      <p:sp>
        <p:nvSpPr>
          <p:cNvPr id="6" name="TextBox 5">
            <a:extLst>
              <a:ext uri="{FF2B5EF4-FFF2-40B4-BE49-F238E27FC236}">
                <a16:creationId xmlns:a16="http://schemas.microsoft.com/office/drawing/2014/main" id="{9BF17A50-3374-F555-F968-A3B2D095F141}"/>
              </a:ext>
            </a:extLst>
          </p:cNvPr>
          <p:cNvSpPr txBox="1"/>
          <p:nvPr/>
        </p:nvSpPr>
        <p:spPr>
          <a:xfrm>
            <a:off x="540000" y="6523912"/>
            <a:ext cx="1131720"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2023 Crowe U.K. LLP </a:t>
            </a:r>
          </a:p>
        </p:txBody>
      </p:sp>
      <p:sp>
        <p:nvSpPr>
          <p:cNvPr id="25" name="TextBox 24">
            <a:extLst>
              <a:ext uri="{FF2B5EF4-FFF2-40B4-BE49-F238E27FC236}">
                <a16:creationId xmlns:a16="http://schemas.microsoft.com/office/drawing/2014/main" id="{E5E84B1C-023D-7158-ECBF-5B6CCC929491}"/>
              </a:ext>
            </a:extLst>
          </p:cNvPr>
          <p:cNvSpPr txBox="1"/>
          <p:nvPr/>
        </p:nvSpPr>
        <p:spPr>
          <a:xfrm>
            <a:off x="9405474" y="1066771"/>
            <a:ext cx="2492740" cy="86177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We aim to deliver on our commitment and keep track of our development across the following elements</a:t>
            </a:r>
            <a:r>
              <a:rPr kumimoji="0" lang="en-GB" sz="1400" b="1" i="0" u="none" strike="noStrike" kern="1200" cap="none" spc="0" normalizeH="0" baseline="0" noProof="0" dirty="0">
                <a:ln>
                  <a:noFill/>
                </a:ln>
                <a:solidFill>
                  <a:srgbClr val="FFFFFF"/>
                </a:solidFill>
                <a:effectLst/>
                <a:uLnTx/>
                <a:uFillTx/>
                <a:latin typeface="Arial"/>
                <a:ea typeface="+mn-ea"/>
                <a:cs typeface="+mn-cs"/>
              </a:rPr>
              <a:t>:</a:t>
            </a:r>
            <a:endParaRPr kumimoji="0" lang="en-GB" sz="11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8F11F6CF-E455-E85C-2C84-5FA5561535A5}"/>
              </a:ext>
            </a:extLst>
          </p:cNvPr>
          <p:cNvGrpSpPr/>
          <p:nvPr/>
        </p:nvGrpSpPr>
        <p:grpSpPr>
          <a:xfrm>
            <a:off x="9763791" y="2483695"/>
            <a:ext cx="377624" cy="201886"/>
            <a:chOff x="4092575" y="3937000"/>
            <a:chExt cx="750888" cy="425450"/>
          </a:xfrm>
          <a:solidFill>
            <a:schemeClr val="bg1"/>
          </a:solidFill>
        </p:grpSpPr>
        <p:sp>
          <p:nvSpPr>
            <p:cNvPr id="27" name="Freeform 81">
              <a:extLst>
                <a:ext uri="{FF2B5EF4-FFF2-40B4-BE49-F238E27FC236}">
                  <a16:creationId xmlns:a16="http://schemas.microsoft.com/office/drawing/2014/main" id="{F9B84962-C543-7A2F-ABA8-60E7836C4667}"/>
                </a:ext>
              </a:extLst>
            </p:cNvPr>
            <p:cNvSpPr>
              <a:spLocks/>
            </p:cNvSpPr>
            <p:nvPr/>
          </p:nvSpPr>
          <p:spPr bwMode="auto">
            <a:xfrm>
              <a:off x="4635500" y="4054475"/>
              <a:ext cx="207963" cy="307975"/>
            </a:xfrm>
            <a:custGeom>
              <a:avLst/>
              <a:gdLst>
                <a:gd name="T0" fmla="*/ 20 w 23"/>
                <a:gd name="T1" fmla="*/ 22 h 34"/>
                <a:gd name="T2" fmla="*/ 15 w 23"/>
                <a:gd name="T3" fmla="*/ 21 h 34"/>
                <a:gd name="T4" fmla="*/ 13 w 23"/>
                <a:gd name="T5" fmla="*/ 20 h 34"/>
                <a:gd name="T6" fmla="*/ 12 w 23"/>
                <a:gd name="T7" fmla="*/ 17 h 34"/>
                <a:gd name="T8" fmla="*/ 14 w 23"/>
                <a:gd name="T9" fmla="*/ 14 h 34"/>
                <a:gd name="T10" fmla="*/ 15 w 23"/>
                <a:gd name="T11" fmla="*/ 13 h 34"/>
                <a:gd name="T12" fmla="*/ 16 w 23"/>
                <a:gd name="T13" fmla="*/ 10 h 34"/>
                <a:gd name="T14" fmla="*/ 15 w 23"/>
                <a:gd name="T15" fmla="*/ 10 h 34"/>
                <a:gd name="T16" fmla="*/ 15 w 23"/>
                <a:gd name="T17" fmla="*/ 10 h 34"/>
                <a:gd name="T18" fmla="*/ 13 w 23"/>
                <a:gd name="T19" fmla="*/ 2 h 34"/>
                <a:gd name="T20" fmla="*/ 8 w 23"/>
                <a:gd name="T21" fmla="*/ 0 h 34"/>
                <a:gd name="T22" fmla="*/ 2 w 23"/>
                <a:gd name="T23" fmla="*/ 2 h 34"/>
                <a:gd name="T24" fmla="*/ 1 w 23"/>
                <a:gd name="T25" fmla="*/ 10 h 34"/>
                <a:gd name="T26" fmla="*/ 1 w 23"/>
                <a:gd name="T27" fmla="*/ 10 h 34"/>
                <a:gd name="T28" fmla="*/ 0 w 23"/>
                <a:gd name="T29" fmla="*/ 10 h 34"/>
                <a:gd name="T30" fmla="*/ 1 w 23"/>
                <a:gd name="T31" fmla="*/ 13 h 34"/>
                <a:gd name="T32" fmla="*/ 2 w 23"/>
                <a:gd name="T33" fmla="*/ 14 h 34"/>
                <a:gd name="T34" fmla="*/ 4 w 23"/>
                <a:gd name="T35" fmla="*/ 17 h 34"/>
                <a:gd name="T36" fmla="*/ 3 w 23"/>
                <a:gd name="T37" fmla="*/ 19 h 34"/>
                <a:gd name="T38" fmla="*/ 5 w 23"/>
                <a:gd name="T39" fmla="*/ 34 h 34"/>
                <a:gd name="T40" fmla="*/ 5 w 23"/>
                <a:gd name="T41" fmla="*/ 34 h 34"/>
                <a:gd name="T42" fmla="*/ 23 w 23"/>
                <a:gd name="T43" fmla="*/ 34 h 34"/>
                <a:gd name="T44" fmla="*/ 20 w 23"/>
                <a:gd name="T4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4">
                  <a:moveTo>
                    <a:pt x="20" y="22"/>
                  </a:moveTo>
                  <a:cubicBezTo>
                    <a:pt x="19" y="21"/>
                    <a:pt x="16" y="21"/>
                    <a:pt x="15" y="21"/>
                  </a:cubicBezTo>
                  <a:cubicBezTo>
                    <a:pt x="14" y="21"/>
                    <a:pt x="14" y="20"/>
                    <a:pt x="13" y="20"/>
                  </a:cubicBezTo>
                  <a:cubicBezTo>
                    <a:pt x="13" y="19"/>
                    <a:pt x="12" y="18"/>
                    <a:pt x="12" y="17"/>
                  </a:cubicBezTo>
                  <a:cubicBezTo>
                    <a:pt x="13" y="16"/>
                    <a:pt x="14" y="15"/>
                    <a:pt x="14" y="14"/>
                  </a:cubicBezTo>
                  <a:cubicBezTo>
                    <a:pt x="15" y="14"/>
                    <a:pt x="15" y="13"/>
                    <a:pt x="15" y="13"/>
                  </a:cubicBezTo>
                  <a:cubicBezTo>
                    <a:pt x="15" y="12"/>
                    <a:pt x="16" y="11"/>
                    <a:pt x="16" y="10"/>
                  </a:cubicBezTo>
                  <a:cubicBezTo>
                    <a:pt x="15" y="10"/>
                    <a:pt x="15" y="10"/>
                    <a:pt x="15" y="10"/>
                  </a:cubicBezTo>
                  <a:cubicBezTo>
                    <a:pt x="15" y="10"/>
                    <a:pt x="15" y="10"/>
                    <a:pt x="15" y="10"/>
                  </a:cubicBezTo>
                  <a:cubicBezTo>
                    <a:pt x="16" y="5"/>
                    <a:pt x="15" y="4"/>
                    <a:pt x="13" y="2"/>
                  </a:cubicBezTo>
                  <a:cubicBezTo>
                    <a:pt x="12" y="1"/>
                    <a:pt x="10" y="1"/>
                    <a:pt x="8" y="0"/>
                  </a:cubicBezTo>
                  <a:cubicBezTo>
                    <a:pt x="6" y="1"/>
                    <a:pt x="4" y="1"/>
                    <a:pt x="2" y="2"/>
                  </a:cubicBezTo>
                  <a:cubicBezTo>
                    <a:pt x="1" y="4"/>
                    <a:pt x="0" y="5"/>
                    <a:pt x="1" y="10"/>
                  </a:cubicBezTo>
                  <a:cubicBezTo>
                    <a:pt x="1" y="10"/>
                    <a:pt x="1" y="10"/>
                    <a:pt x="1" y="10"/>
                  </a:cubicBezTo>
                  <a:cubicBezTo>
                    <a:pt x="0" y="10"/>
                    <a:pt x="0" y="10"/>
                    <a:pt x="0" y="10"/>
                  </a:cubicBezTo>
                  <a:cubicBezTo>
                    <a:pt x="0" y="11"/>
                    <a:pt x="0" y="12"/>
                    <a:pt x="1" y="13"/>
                  </a:cubicBezTo>
                  <a:cubicBezTo>
                    <a:pt x="1" y="13"/>
                    <a:pt x="1" y="14"/>
                    <a:pt x="2" y="14"/>
                  </a:cubicBezTo>
                  <a:cubicBezTo>
                    <a:pt x="2" y="15"/>
                    <a:pt x="3" y="16"/>
                    <a:pt x="4" y="17"/>
                  </a:cubicBezTo>
                  <a:cubicBezTo>
                    <a:pt x="4" y="18"/>
                    <a:pt x="3" y="19"/>
                    <a:pt x="3" y="19"/>
                  </a:cubicBezTo>
                  <a:cubicBezTo>
                    <a:pt x="4" y="22"/>
                    <a:pt x="5" y="26"/>
                    <a:pt x="5" y="34"/>
                  </a:cubicBezTo>
                  <a:cubicBezTo>
                    <a:pt x="5" y="34"/>
                    <a:pt x="5" y="34"/>
                    <a:pt x="5" y="34"/>
                  </a:cubicBezTo>
                  <a:cubicBezTo>
                    <a:pt x="23" y="34"/>
                    <a:pt x="23" y="34"/>
                    <a:pt x="23" y="34"/>
                  </a:cubicBezTo>
                  <a:cubicBezTo>
                    <a:pt x="22" y="25"/>
                    <a:pt x="22" y="24"/>
                    <a:pt x="2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82">
              <a:extLst>
                <a:ext uri="{FF2B5EF4-FFF2-40B4-BE49-F238E27FC236}">
                  <a16:creationId xmlns:a16="http://schemas.microsoft.com/office/drawing/2014/main" id="{E2098FC0-FA8E-15EC-2F94-EE8CED7A0484}"/>
                </a:ext>
              </a:extLst>
            </p:cNvPr>
            <p:cNvSpPr>
              <a:spLocks/>
            </p:cNvSpPr>
            <p:nvPr/>
          </p:nvSpPr>
          <p:spPr bwMode="auto">
            <a:xfrm>
              <a:off x="4092575" y="4054475"/>
              <a:ext cx="207963" cy="307975"/>
            </a:xfrm>
            <a:custGeom>
              <a:avLst/>
              <a:gdLst>
                <a:gd name="T0" fmla="*/ 21 w 23"/>
                <a:gd name="T1" fmla="*/ 14 h 34"/>
                <a:gd name="T2" fmla="*/ 22 w 23"/>
                <a:gd name="T3" fmla="*/ 13 h 34"/>
                <a:gd name="T4" fmla="*/ 22 w 23"/>
                <a:gd name="T5" fmla="*/ 10 h 34"/>
                <a:gd name="T6" fmla="*/ 22 w 23"/>
                <a:gd name="T7" fmla="*/ 10 h 34"/>
                <a:gd name="T8" fmla="*/ 22 w 23"/>
                <a:gd name="T9" fmla="*/ 10 h 34"/>
                <a:gd name="T10" fmla="*/ 20 w 23"/>
                <a:gd name="T11" fmla="*/ 2 h 34"/>
                <a:gd name="T12" fmla="*/ 15 w 23"/>
                <a:gd name="T13" fmla="*/ 0 h 34"/>
                <a:gd name="T14" fmla="*/ 9 w 23"/>
                <a:gd name="T15" fmla="*/ 2 h 34"/>
                <a:gd name="T16" fmla="*/ 8 w 23"/>
                <a:gd name="T17" fmla="*/ 10 h 34"/>
                <a:gd name="T18" fmla="*/ 8 w 23"/>
                <a:gd name="T19" fmla="*/ 10 h 34"/>
                <a:gd name="T20" fmla="*/ 7 w 23"/>
                <a:gd name="T21" fmla="*/ 10 h 34"/>
                <a:gd name="T22" fmla="*/ 8 w 23"/>
                <a:gd name="T23" fmla="*/ 13 h 34"/>
                <a:gd name="T24" fmla="*/ 9 w 23"/>
                <a:gd name="T25" fmla="*/ 14 h 34"/>
                <a:gd name="T26" fmla="*/ 11 w 23"/>
                <a:gd name="T27" fmla="*/ 17 h 34"/>
                <a:gd name="T28" fmla="*/ 10 w 23"/>
                <a:gd name="T29" fmla="*/ 20 h 34"/>
                <a:gd name="T30" fmla="*/ 7 w 23"/>
                <a:gd name="T31" fmla="*/ 21 h 34"/>
                <a:gd name="T32" fmla="*/ 3 w 23"/>
                <a:gd name="T33" fmla="*/ 22 h 34"/>
                <a:gd name="T34" fmla="*/ 0 w 23"/>
                <a:gd name="T35" fmla="*/ 34 h 34"/>
                <a:gd name="T36" fmla="*/ 18 w 23"/>
                <a:gd name="T37" fmla="*/ 34 h 34"/>
                <a:gd name="T38" fmla="*/ 18 w 23"/>
                <a:gd name="T39" fmla="*/ 34 h 34"/>
                <a:gd name="T40" fmla="*/ 20 w 23"/>
                <a:gd name="T41" fmla="*/ 19 h 34"/>
                <a:gd name="T42" fmla="*/ 19 w 23"/>
                <a:gd name="T43" fmla="*/ 17 h 34"/>
                <a:gd name="T44" fmla="*/ 21 w 23"/>
                <a:gd name="T45"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4">
                  <a:moveTo>
                    <a:pt x="21" y="14"/>
                  </a:moveTo>
                  <a:cubicBezTo>
                    <a:pt x="22" y="14"/>
                    <a:pt x="22" y="13"/>
                    <a:pt x="22" y="13"/>
                  </a:cubicBezTo>
                  <a:cubicBezTo>
                    <a:pt x="22" y="12"/>
                    <a:pt x="22" y="11"/>
                    <a:pt x="22" y="10"/>
                  </a:cubicBezTo>
                  <a:cubicBezTo>
                    <a:pt x="22" y="10"/>
                    <a:pt x="22" y="10"/>
                    <a:pt x="22" y="10"/>
                  </a:cubicBezTo>
                  <a:cubicBezTo>
                    <a:pt x="22" y="10"/>
                    <a:pt x="22" y="10"/>
                    <a:pt x="22" y="10"/>
                  </a:cubicBezTo>
                  <a:cubicBezTo>
                    <a:pt x="23" y="5"/>
                    <a:pt x="22" y="4"/>
                    <a:pt x="20" y="2"/>
                  </a:cubicBezTo>
                  <a:cubicBezTo>
                    <a:pt x="19" y="1"/>
                    <a:pt x="17" y="1"/>
                    <a:pt x="15" y="0"/>
                  </a:cubicBezTo>
                  <a:cubicBezTo>
                    <a:pt x="13" y="1"/>
                    <a:pt x="11" y="1"/>
                    <a:pt x="9" y="2"/>
                  </a:cubicBezTo>
                  <a:cubicBezTo>
                    <a:pt x="8" y="4"/>
                    <a:pt x="7" y="5"/>
                    <a:pt x="8" y="10"/>
                  </a:cubicBezTo>
                  <a:cubicBezTo>
                    <a:pt x="8" y="10"/>
                    <a:pt x="8" y="10"/>
                    <a:pt x="8" y="10"/>
                  </a:cubicBezTo>
                  <a:cubicBezTo>
                    <a:pt x="7" y="10"/>
                    <a:pt x="7" y="10"/>
                    <a:pt x="7" y="10"/>
                  </a:cubicBezTo>
                  <a:cubicBezTo>
                    <a:pt x="7" y="11"/>
                    <a:pt x="7" y="12"/>
                    <a:pt x="8" y="13"/>
                  </a:cubicBezTo>
                  <a:cubicBezTo>
                    <a:pt x="8" y="13"/>
                    <a:pt x="8" y="14"/>
                    <a:pt x="9" y="14"/>
                  </a:cubicBezTo>
                  <a:cubicBezTo>
                    <a:pt x="9" y="15"/>
                    <a:pt x="10" y="16"/>
                    <a:pt x="11" y="17"/>
                  </a:cubicBezTo>
                  <a:cubicBezTo>
                    <a:pt x="10" y="18"/>
                    <a:pt x="10" y="19"/>
                    <a:pt x="10" y="20"/>
                  </a:cubicBezTo>
                  <a:cubicBezTo>
                    <a:pt x="9" y="20"/>
                    <a:pt x="8" y="21"/>
                    <a:pt x="7" y="21"/>
                  </a:cubicBezTo>
                  <a:cubicBezTo>
                    <a:pt x="6" y="21"/>
                    <a:pt x="4" y="21"/>
                    <a:pt x="3" y="22"/>
                  </a:cubicBezTo>
                  <a:cubicBezTo>
                    <a:pt x="1" y="24"/>
                    <a:pt x="1" y="25"/>
                    <a:pt x="0" y="34"/>
                  </a:cubicBezTo>
                  <a:cubicBezTo>
                    <a:pt x="18" y="34"/>
                    <a:pt x="18" y="34"/>
                    <a:pt x="18" y="34"/>
                  </a:cubicBezTo>
                  <a:cubicBezTo>
                    <a:pt x="18" y="34"/>
                    <a:pt x="18" y="34"/>
                    <a:pt x="18" y="34"/>
                  </a:cubicBezTo>
                  <a:cubicBezTo>
                    <a:pt x="18" y="26"/>
                    <a:pt x="19" y="22"/>
                    <a:pt x="20" y="19"/>
                  </a:cubicBezTo>
                  <a:cubicBezTo>
                    <a:pt x="19" y="19"/>
                    <a:pt x="19" y="18"/>
                    <a:pt x="19" y="17"/>
                  </a:cubicBezTo>
                  <a:cubicBezTo>
                    <a:pt x="20" y="16"/>
                    <a:pt x="21" y="15"/>
                    <a:pt x="21" y="1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83">
              <a:extLst>
                <a:ext uri="{FF2B5EF4-FFF2-40B4-BE49-F238E27FC236}">
                  <a16:creationId xmlns:a16="http://schemas.microsoft.com/office/drawing/2014/main" id="{4746DA51-C533-A506-A292-E55BEE9C06F8}"/>
                </a:ext>
              </a:extLst>
            </p:cNvPr>
            <p:cNvSpPr>
              <a:spLocks/>
            </p:cNvSpPr>
            <p:nvPr/>
          </p:nvSpPr>
          <p:spPr bwMode="auto">
            <a:xfrm>
              <a:off x="4281488" y="3937000"/>
              <a:ext cx="371475" cy="425450"/>
            </a:xfrm>
            <a:custGeom>
              <a:avLst/>
              <a:gdLst>
                <a:gd name="T0" fmla="*/ 31 w 41"/>
                <a:gd name="T1" fmla="*/ 28 h 47"/>
                <a:gd name="T2" fmla="*/ 30 w 41"/>
                <a:gd name="T3" fmla="*/ 28 h 47"/>
                <a:gd name="T4" fmla="*/ 28 w 41"/>
                <a:gd name="T5" fmla="*/ 27 h 47"/>
                <a:gd name="T6" fmla="*/ 26 w 41"/>
                <a:gd name="T7" fmla="*/ 24 h 47"/>
                <a:gd name="T8" fmla="*/ 29 w 41"/>
                <a:gd name="T9" fmla="*/ 19 h 47"/>
                <a:gd name="T10" fmla="*/ 30 w 41"/>
                <a:gd name="T11" fmla="*/ 17 h 47"/>
                <a:gd name="T12" fmla="*/ 31 w 41"/>
                <a:gd name="T13" fmla="*/ 14 h 47"/>
                <a:gd name="T14" fmla="*/ 31 w 41"/>
                <a:gd name="T15" fmla="*/ 13 h 47"/>
                <a:gd name="T16" fmla="*/ 30 w 41"/>
                <a:gd name="T17" fmla="*/ 13 h 47"/>
                <a:gd name="T18" fmla="*/ 28 w 41"/>
                <a:gd name="T19" fmla="*/ 3 h 47"/>
                <a:gd name="T20" fmla="*/ 20 w 41"/>
                <a:gd name="T21" fmla="*/ 0 h 47"/>
                <a:gd name="T22" fmla="*/ 13 w 41"/>
                <a:gd name="T23" fmla="*/ 3 h 47"/>
                <a:gd name="T24" fmla="*/ 10 w 41"/>
                <a:gd name="T25" fmla="*/ 13 h 47"/>
                <a:gd name="T26" fmla="*/ 10 w 41"/>
                <a:gd name="T27" fmla="*/ 13 h 47"/>
                <a:gd name="T28" fmla="*/ 10 w 41"/>
                <a:gd name="T29" fmla="*/ 14 h 47"/>
                <a:gd name="T30" fmla="*/ 10 w 41"/>
                <a:gd name="T31" fmla="*/ 17 h 47"/>
                <a:gd name="T32" fmla="*/ 12 w 41"/>
                <a:gd name="T33" fmla="*/ 19 h 47"/>
                <a:gd name="T34" fmla="*/ 15 w 41"/>
                <a:gd name="T35" fmla="*/ 24 h 47"/>
                <a:gd name="T36" fmla="*/ 13 w 41"/>
                <a:gd name="T37" fmla="*/ 27 h 47"/>
                <a:gd name="T38" fmla="*/ 11 w 41"/>
                <a:gd name="T39" fmla="*/ 28 h 47"/>
                <a:gd name="T40" fmla="*/ 10 w 41"/>
                <a:gd name="T41" fmla="*/ 28 h 47"/>
                <a:gd name="T42" fmla="*/ 4 w 41"/>
                <a:gd name="T43" fmla="*/ 30 h 47"/>
                <a:gd name="T44" fmla="*/ 0 w 41"/>
                <a:gd name="T45" fmla="*/ 47 h 47"/>
                <a:gd name="T46" fmla="*/ 18 w 41"/>
                <a:gd name="T47" fmla="*/ 47 h 47"/>
                <a:gd name="T48" fmla="*/ 19 w 41"/>
                <a:gd name="T49" fmla="*/ 34 h 47"/>
                <a:gd name="T50" fmla="*/ 18 w 41"/>
                <a:gd name="T51" fmla="*/ 32 h 47"/>
                <a:gd name="T52" fmla="*/ 20 w 41"/>
                <a:gd name="T53" fmla="*/ 30 h 47"/>
                <a:gd name="T54" fmla="*/ 23 w 41"/>
                <a:gd name="T55" fmla="*/ 32 h 47"/>
                <a:gd name="T56" fmla="*/ 22 w 41"/>
                <a:gd name="T57" fmla="*/ 34 h 47"/>
                <a:gd name="T58" fmla="*/ 23 w 41"/>
                <a:gd name="T59" fmla="*/ 47 h 47"/>
                <a:gd name="T60" fmla="*/ 41 w 41"/>
                <a:gd name="T61" fmla="*/ 47 h 47"/>
                <a:gd name="T62" fmla="*/ 37 w 41"/>
                <a:gd name="T63" fmla="*/ 30 h 47"/>
                <a:gd name="T64" fmla="*/ 31 w 41"/>
                <a:gd name="T6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7">
                  <a:moveTo>
                    <a:pt x="31" y="28"/>
                  </a:moveTo>
                  <a:cubicBezTo>
                    <a:pt x="31" y="28"/>
                    <a:pt x="30" y="28"/>
                    <a:pt x="30" y="28"/>
                  </a:cubicBezTo>
                  <a:cubicBezTo>
                    <a:pt x="29" y="28"/>
                    <a:pt x="28" y="28"/>
                    <a:pt x="28" y="27"/>
                  </a:cubicBezTo>
                  <a:cubicBezTo>
                    <a:pt x="27" y="26"/>
                    <a:pt x="27" y="25"/>
                    <a:pt x="26" y="24"/>
                  </a:cubicBezTo>
                  <a:cubicBezTo>
                    <a:pt x="27" y="22"/>
                    <a:pt x="28" y="21"/>
                    <a:pt x="29" y="19"/>
                  </a:cubicBezTo>
                  <a:cubicBezTo>
                    <a:pt x="30" y="19"/>
                    <a:pt x="30" y="18"/>
                    <a:pt x="30" y="17"/>
                  </a:cubicBezTo>
                  <a:cubicBezTo>
                    <a:pt x="31" y="16"/>
                    <a:pt x="31" y="14"/>
                    <a:pt x="31" y="14"/>
                  </a:cubicBezTo>
                  <a:cubicBezTo>
                    <a:pt x="31" y="14"/>
                    <a:pt x="31" y="13"/>
                    <a:pt x="31" y="13"/>
                  </a:cubicBezTo>
                  <a:cubicBezTo>
                    <a:pt x="31" y="13"/>
                    <a:pt x="30" y="13"/>
                    <a:pt x="30" y="13"/>
                  </a:cubicBezTo>
                  <a:cubicBezTo>
                    <a:pt x="31" y="7"/>
                    <a:pt x="31" y="5"/>
                    <a:pt x="28" y="3"/>
                  </a:cubicBezTo>
                  <a:cubicBezTo>
                    <a:pt x="26" y="1"/>
                    <a:pt x="23" y="0"/>
                    <a:pt x="20" y="0"/>
                  </a:cubicBezTo>
                  <a:cubicBezTo>
                    <a:pt x="18" y="0"/>
                    <a:pt x="15" y="1"/>
                    <a:pt x="13" y="3"/>
                  </a:cubicBezTo>
                  <a:cubicBezTo>
                    <a:pt x="10" y="5"/>
                    <a:pt x="10" y="7"/>
                    <a:pt x="10" y="13"/>
                  </a:cubicBezTo>
                  <a:cubicBezTo>
                    <a:pt x="10" y="13"/>
                    <a:pt x="10" y="13"/>
                    <a:pt x="10" y="13"/>
                  </a:cubicBezTo>
                  <a:cubicBezTo>
                    <a:pt x="10" y="13"/>
                    <a:pt x="10" y="14"/>
                    <a:pt x="10" y="14"/>
                  </a:cubicBezTo>
                  <a:cubicBezTo>
                    <a:pt x="10" y="14"/>
                    <a:pt x="10" y="16"/>
                    <a:pt x="10" y="17"/>
                  </a:cubicBezTo>
                  <a:cubicBezTo>
                    <a:pt x="11" y="18"/>
                    <a:pt x="11" y="19"/>
                    <a:pt x="12" y="19"/>
                  </a:cubicBezTo>
                  <a:cubicBezTo>
                    <a:pt x="12" y="21"/>
                    <a:pt x="13" y="22"/>
                    <a:pt x="15" y="24"/>
                  </a:cubicBezTo>
                  <a:cubicBezTo>
                    <a:pt x="14" y="25"/>
                    <a:pt x="14" y="26"/>
                    <a:pt x="13" y="27"/>
                  </a:cubicBezTo>
                  <a:cubicBezTo>
                    <a:pt x="13" y="28"/>
                    <a:pt x="12" y="28"/>
                    <a:pt x="11" y="28"/>
                  </a:cubicBezTo>
                  <a:cubicBezTo>
                    <a:pt x="10" y="28"/>
                    <a:pt x="10" y="28"/>
                    <a:pt x="10" y="28"/>
                  </a:cubicBezTo>
                  <a:cubicBezTo>
                    <a:pt x="9" y="28"/>
                    <a:pt x="5" y="28"/>
                    <a:pt x="4" y="30"/>
                  </a:cubicBezTo>
                  <a:cubicBezTo>
                    <a:pt x="1" y="33"/>
                    <a:pt x="0" y="35"/>
                    <a:pt x="0" y="47"/>
                  </a:cubicBezTo>
                  <a:cubicBezTo>
                    <a:pt x="18" y="47"/>
                    <a:pt x="18" y="47"/>
                    <a:pt x="18" y="47"/>
                  </a:cubicBezTo>
                  <a:cubicBezTo>
                    <a:pt x="19" y="34"/>
                    <a:pt x="19" y="34"/>
                    <a:pt x="19" y="34"/>
                  </a:cubicBezTo>
                  <a:cubicBezTo>
                    <a:pt x="18" y="32"/>
                    <a:pt x="18" y="32"/>
                    <a:pt x="18" y="32"/>
                  </a:cubicBezTo>
                  <a:cubicBezTo>
                    <a:pt x="20" y="30"/>
                    <a:pt x="20" y="30"/>
                    <a:pt x="20" y="30"/>
                  </a:cubicBezTo>
                  <a:cubicBezTo>
                    <a:pt x="23" y="32"/>
                    <a:pt x="23" y="32"/>
                    <a:pt x="23" y="32"/>
                  </a:cubicBezTo>
                  <a:cubicBezTo>
                    <a:pt x="22" y="34"/>
                    <a:pt x="22" y="34"/>
                    <a:pt x="22" y="34"/>
                  </a:cubicBezTo>
                  <a:cubicBezTo>
                    <a:pt x="23" y="47"/>
                    <a:pt x="23" y="47"/>
                    <a:pt x="23" y="47"/>
                  </a:cubicBezTo>
                  <a:cubicBezTo>
                    <a:pt x="41" y="47"/>
                    <a:pt x="41" y="47"/>
                    <a:pt x="41" y="47"/>
                  </a:cubicBezTo>
                  <a:cubicBezTo>
                    <a:pt x="40" y="35"/>
                    <a:pt x="39" y="33"/>
                    <a:pt x="37" y="30"/>
                  </a:cubicBezTo>
                  <a:cubicBezTo>
                    <a:pt x="36" y="28"/>
                    <a:pt x="32" y="28"/>
                    <a:pt x="31" y="2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0" name="Oval 29">
            <a:extLst>
              <a:ext uri="{FF2B5EF4-FFF2-40B4-BE49-F238E27FC236}">
                <a16:creationId xmlns:a16="http://schemas.microsoft.com/office/drawing/2014/main" id="{DBF53D75-740A-BE8A-601A-ED231454A6E5}"/>
              </a:ext>
            </a:extLst>
          </p:cNvPr>
          <p:cNvSpPr/>
          <p:nvPr/>
        </p:nvSpPr>
        <p:spPr>
          <a:xfrm>
            <a:off x="9718603" y="2350638"/>
            <a:ext cx="468000" cy="468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TextBox 31">
            <a:extLst>
              <a:ext uri="{FF2B5EF4-FFF2-40B4-BE49-F238E27FC236}">
                <a16:creationId xmlns:a16="http://schemas.microsoft.com/office/drawing/2014/main" id="{B5A7EEA1-00F5-09BB-8E9B-A903E67D959F}"/>
              </a:ext>
            </a:extLst>
          </p:cNvPr>
          <p:cNvSpPr txBox="1"/>
          <p:nvPr/>
        </p:nvSpPr>
        <p:spPr>
          <a:xfrm>
            <a:off x="10296344" y="2453833"/>
            <a:ext cx="14481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People</a:t>
            </a:r>
          </a:p>
        </p:txBody>
      </p:sp>
      <p:sp>
        <p:nvSpPr>
          <p:cNvPr id="37" name="Oval 36">
            <a:extLst>
              <a:ext uri="{FF2B5EF4-FFF2-40B4-BE49-F238E27FC236}">
                <a16:creationId xmlns:a16="http://schemas.microsoft.com/office/drawing/2014/main" id="{18BBECF5-64CF-2E1F-C283-C95E8499BB79}"/>
              </a:ext>
            </a:extLst>
          </p:cNvPr>
          <p:cNvSpPr/>
          <p:nvPr/>
        </p:nvSpPr>
        <p:spPr>
          <a:xfrm>
            <a:off x="9718603" y="2904245"/>
            <a:ext cx="468000" cy="468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TextBox 37">
            <a:extLst>
              <a:ext uri="{FF2B5EF4-FFF2-40B4-BE49-F238E27FC236}">
                <a16:creationId xmlns:a16="http://schemas.microsoft.com/office/drawing/2014/main" id="{08804350-4284-70BD-E234-C9478F2A1EB9}"/>
              </a:ext>
            </a:extLst>
          </p:cNvPr>
          <p:cNvSpPr txBox="1"/>
          <p:nvPr/>
        </p:nvSpPr>
        <p:spPr>
          <a:xfrm>
            <a:off x="10296344" y="3007440"/>
            <a:ext cx="14481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Environment</a:t>
            </a:r>
          </a:p>
        </p:txBody>
      </p:sp>
      <p:sp>
        <p:nvSpPr>
          <p:cNvPr id="43" name="Oval 42">
            <a:extLst>
              <a:ext uri="{FF2B5EF4-FFF2-40B4-BE49-F238E27FC236}">
                <a16:creationId xmlns:a16="http://schemas.microsoft.com/office/drawing/2014/main" id="{A560C65E-EDBD-C121-AAEE-2ADD9CA5BE0B}"/>
              </a:ext>
            </a:extLst>
          </p:cNvPr>
          <p:cNvSpPr/>
          <p:nvPr/>
        </p:nvSpPr>
        <p:spPr>
          <a:xfrm>
            <a:off x="9718603" y="3463301"/>
            <a:ext cx="468000" cy="468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TextBox 43">
            <a:extLst>
              <a:ext uri="{FF2B5EF4-FFF2-40B4-BE49-F238E27FC236}">
                <a16:creationId xmlns:a16="http://schemas.microsoft.com/office/drawing/2014/main" id="{3DE2898A-76B4-ABF7-5336-FDC28D8ACB8F}"/>
              </a:ext>
            </a:extLst>
          </p:cNvPr>
          <p:cNvSpPr txBox="1"/>
          <p:nvPr/>
        </p:nvSpPr>
        <p:spPr>
          <a:xfrm>
            <a:off x="10296344" y="3566496"/>
            <a:ext cx="14481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Clients</a:t>
            </a:r>
          </a:p>
        </p:txBody>
      </p:sp>
      <p:sp>
        <p:nvSpPr>
          <p:cNvPr id="49" name="Oval 48">
            <a:extLst>
              <a:ext uri="{FF2B5EF4-FFF2-40B4-BE49-F238E27FC236}">
                <a16:creationId xmlns:a16="http://schemas.microsoft.com/office/drawing/2014/main" id="{8E6C7028-6890-902A-C77B-2A2144F22AFA}"/>
              </a:ext>
            </a:extLst>
          </p:cNvPr>
          <p:cNvSpPr/>
          <p:nvPr/>
        </p:nvSpPr>
        <p:spPr>
          <a:xfrm>
            <a:off x="9718603" y="4016908"/>
            <a:ext cx="468000" cy="468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TextBox 49">
            <a:extLst>
              <a:ext uri="{FF2B5EF4-FFF2-40B4-BE49-F238E27FC236}">
                <a16:creationId xmlns:a16="http://schemas.microsoft.com/office/drawing/2014/main" id="{C4E0A158-05A4-5127-6738-9A75E6353CCB}"/>
              </a:ext>
            </a:extLst>
          </p:cNvPr>
          <p:cNvSpPr txBox="1"/>
          <p:nvPr/>
        </p:nvSpPr>
        <p:spPr>
          <a:xfrm>
            <a:off x="10296344" y="4120103"/>
            <a:ext cx="14481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Supply Chain</a:t>
            </a:r>
          </a:p>
        </p:txBody>
      </p:sp>
      <p:sp>
        <p:nvSpPr>
          <p:cNvPr id="55" name="Oval 54">
            <a:extLst>
              <a:ext uri="{FF2B5EF4-FFF2-40B4-BE49-F238E27FC236}">
                <a16:creationId xmlns:a16="http://schemas.microsoft.com/office/drawing/2014/main" id="{354AB141-1007-10E7-D4F3-CC0454C88EF1}"/>
              </a:ext>
            </a:extLst>
          </p:cNvPr>
          <p:cNvSpPr/>
          <p:nvPr/>
        </p:nvSpPr>
        <p:spPr>
          <a:xfrm>
            <a:off x="9718603" y="4574415"/>
            <a:ext cx="468000" cy="468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TextBox 55">
            <a:extLst>
              <a:ext uri="{FF2B5EF4-FFF2-40B4-BE49-F238E27FC236}">
                <a16:creationId xmlns:a16="http://schemas.microsoft.com/office/drawing/2014/main" id="{023DCB6C-6A5D-7E07-8815-C43C5FE35C0E}"/>
              </a:ext>
            </a:extLst>
          </p:cNvPr>
          <p:cNvSpPr txBox="1"/>
          <p:nvPr/>
        </p:nvSpPr>
        <p:spPr>
          <a:xfrm>
            <a:off x="10296344" y="4677610"/>
            <a:ext cx="14481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Community</a:t>
            </a:r>
          </a:p>
        </p:txBody>
      </p:sp>
      <p:sp>
        <p:nvSpPr>
          <p:cNvPr id="61" name="Oval 60">
            <a:extLst>
              <a:ext uri="{FF2B5EF4-FFF2-40B4-BE49-F238E27FC236}">
                <a16:creationId xmlns:a16="http://schemas.microsoft.com/office/drawing/2014/main" id="{84305577-C904-5588-54F3-235FC58EE5BF}"/>
              </a:ext>
            </a:extLst>
          </p:cNvPr>
          <p:cNvSpPr/>
          <p:nvPr/>
        </p:nvSpPr>
        <p:spPr>
          <a:xfrm>
            <a:off x="9718603" y="5128022"/>
            <a:ext cx="468000" cy="468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TextBox 61">
            <a:extLst>
              <a:ext uri="{FF2B5EF4-FFF2-40B4-BE49-F238E27FC236}">
                <a16:creationId xmlns:a16="http://schemas.microsoft.com/office/drawing/2014/main" id="{19DD44F5-C45F-6D6D-C453-29206A1C2F70}"/>
              </a:ext>
            </a:extLst>
          </p:cNvPr>
          <p:cNvSpPr txBox="1"/>
          <p:nvPr/>
        </p:nvSpPr>
        <p:spPr>
          <a:xfrm>
            <a:off x="10296344" y="5231217"/>
            <a:ext cx="14481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Governance</a:t>
            </a:r>
          </a:p>
        </p:txBody>
      </p:sp>
      <p:sp>
        <p:nvSpPr>
          <p:cNvPr id="131" name="Oval 130">
            <a:extLst>
              <a:ext uri="{FF2B5EF4-FFF2-40B4-BE49-F238E27FC236}">
                <a16:creationId xmlns:a16="http://schemas.microsoft.com/office/drawing/2014/main" id="{0AC3EE4A-61BB-442F-B115-15F55835785C}"/>
              </a:ext>
            </a:extLst>
          </p:cNvPr>
          <p:cNvSpPr/>
          <p:nvPr/>
        </p:nvSpPr>
        <p:spPr>
          <a:xfrm>
            <a:off x="9718603" y="5687078"/>
            <a:ext cx="468000" cy="468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32" name="TextBox 131">
            <a:extLst>
              <a:ext uri="{FF2B5EF4-FFF2-40B4-BE49-F238E27FC236}">
                <a16:creationId xmlns:a16="http://schemas.microsoft.com/office/drawing/2014/main" id="{E05D7042-86F3-8B1A-C6E3-76370D266077}"/>
              </a:ext>
            </a:extLst>
          </p:cNvPr>
          <p:cNvSpPr txBox="1"/>
          <p:nvPr/>
        </p:nvSpPr>
        <p:spPr>
          <a:xfrm>
            <a:off x="10296344" y="5790273"/>
            <a:ext cx="14481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Disclosures</a:t>
            </a:r>
          </a:p>
        </p:txBody>
      </p:sp>
      <p:sp>
        <p:nvSpPr>
          <p:cNvPr id="139" name="Freeform 113">
            <a:extLst>
              <a:ext uri="{FF2B5EF4-FFF2-40B4-BE49-F238E27FC236}">
                <a16:creationId xmlns:a16="http://schemas.microsoft.com/office/drawing/2014/main" id="{ECC55FE2-BB45-3571-C3CB-A1A021CAEC5A}"/>
              </a:ext>
            </a:extLst>
          </p:cNvPr>
          <p:cNvSpPr>
            <a:spLocks/>
          </p:cNvSpPr>
          <p:nvPr/>
        </p:nvSpPr>
        <p:spPr bwMode="auto">
          <a:xfrm>
            <a:off x="9788934" y="3034708"/>
            <a:ext cx="344828" cy="261938"/>
          </a:xfrm>
          <a:custGeom>
            <a:avLst/>
            <a:gdLst>
              <a:gd name="T0" fmla="*/ 53 w 81"/>
              <a:gd name="T1" fmla="*/ 28 h 58"/>
              <a:gd name="T2" fmla="*/ 81 w 81"/>
              <a:gd name="T3" fmla="*/ 14 h 58"/>
              <a:gd name="T4" fmla="*/ 72 w 81"/>
              <a:gd name="T5" fmla="*/ 9 h 58"/>
              <a:gd name="T6" fmla="*/ 49 w 81"/>
              <a:gd name="T7" fmla="*/ 14 h 58"/>
              <a:gd name="T8" fmla="*/ 39 w 81"/>
              <a:gd name="T9" fmla="*/ 30 h 58"/>
              <a:gd name="T10" fmla="*/ 38 w 81"/>
              <a:gd name="T11" fmla="*/ 27 h 58"/>
              <a:gd name="T12" fmla="*/ 38 w 81"/>
              <a:gd name="T13" fmla="*/ 27 h 58"/>
              <a:gd name="T14" fmla="*/ 31 w 81"/>
              <a:gd name="T15" fmla="*/ 17 h 58"/>
              <a:gd name="T16" fmla="*/ 16 w 81"/>
              <a:gd name="T17" fmla="*/ 7 h 58"/>
              <a:gd name="T18" fmla="*/ 16 w 81"/>
              <a:gd name="T19" fmla="*/ 7 h 58"/>
              <a:gd name="T20" fmla="*/ 35 w 81"/>
              <a:gd name="T21" fmla="*/ 17 h 58"/>
              <a:gd name="T22" fmla="*/ 40 w 81"/>
              <a:gd name="T23" fmla="*/ 23 h 58"/>
              <a:gd name="T24" fmla="*/ 24 w 81"/>
              <a:gd name="T25" fmla="*/ 2 h 58"/>
              <a:gd name="T26" fmla="*/ 8 w 81"/>
              <a:gd name="T27" fmla="*/ 1 h 58"/>
              <a:gd name="T28" fmla="*/ 0 w 81"/>
              <a:gd name="T29" fmla="*/ 3 h 58"/>
              <a:gd name="T30" fmla="*/ 26 w 81"/>
              <a:gd name="T31" fmla="*/ 27 h 58"/>
              <a:gd name="T32" fmla="*/ 34 w 81"/>
              <a:gd name="T33" fmla="*/ 28 h 58"/>
              <a:gd name="T34" fmla="*/ 34 w 81"/>
              <a:gd name="T35" fmla="*/ 48 h 58"/>
              <a:gd name="T36" fmla="*/ 10 w 81"/>
              <a:gd name="T37" fmla="*/ 58 h 58"/>
              <a:gd name="T38" fmla="*/ 72 w 81"/>
              <a:gd name="T39" fmla="*/ 58 h 58"/>
              <a:gd name="T40" fmla="*/ 45 w 81"/>
              <a:gd name="T41" fmla="*/ 48 h 58"/>
              <a:gd name="T42" fmla="*/ 43 w 81"/>
              <a:gd name="T43" fmla="*/ 40 h 58"/>
              <a:gd name="T44" fmla="*/ 43 w 81"/>
              <a:gd name="T45" fmla="*/ 32 h 58"/>
              <a:gd name="T46" fmla="*/ 53 w 81"/>
              <a:gd name="T4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58">
                <a:moveTo>
                  <a:pt x="53" y="28"/>
                </a:moveTo>
                <a:cubicBezTo>
                  <a:pt x="62" y="28"/>
                  <a:pt x="74" y="28"/>
                  <a:pt x="81" y="14"/>
                </a:cubicBezTo>
                <a:cubicBezTo>
                  <a:pt x="81" y="14"/>
                  <a:pt x="75" y="10"/>
                  <a:pt x="72" y="9"/>
                </a:cubicBezTo>
                <a:cubicBezTo>
                  <a:pt x="72" y="9"/>
                  <a:pt x="59" y="5"/>
                  <a:pt x="49" y="14"/>
                </a:cubicBezTo>
                <a:cubicBezTo>
                  <a:pt x="42" y="20"/>
                  <a:pt x="40" y="27"/>
                  <a:pt x="39" y="30"/>
                </a:cubicBezTo>
                <a:cubicBezTo>
                  <a:pt x="39" y="29"/>
                  <a:pt x="39" y="28"/>
                  <a:pt x="38" y="27"/>
                </a:cubicBezTo>
                <a:cubicBezTo>
                  <a:pt x="38" y="27"/>
                  <a:pt x="38" y="27"/>
                  <a:pt x="38" y="27"/>
                </a:cubicBezTo>
                <a:cubicBezTo>
                  <a:pt x="38" y="27"/>
                  <a:pt x="36" y="23"/>
                  <a:pt x="31" y="17"/>
                </a:cubicBezTo>
                <a:cubicBezTo>
                  <a:pt x="26" y="12"/>
                  <a:pt x="20" y="9"/>
                  <a:pt x="16" y="7"/>
                </a:cubicBezTo>
                <a:cubicBezTo>
                  <a:pt x="15" y="7"/>
                  <a:pt x="16" y="7"/>
                  <a:pt x="16" y="7"/>
                </a:cubicBezTo>
                <a:cubicBezTo>
                  <a:pt x="21" y="8"/>
                  <a:pt x="27" y="9"/>
                  <a:pt x="35" y="17"/>
                </a:cubicBezTo>
                <a:cubicBezTo>
                  <a:pt x="38" y="19"/>
                  <a:pt x="39" y="21"/>
                  <a:pt x="40" y="23"/>
                </a:cubicBezTo>
                <a:cubicBezTo>
                  <a:pt x="41" y="11"/>
                  <a:pt x="33" y="4"/>
                  <a:pt x="24" y="2"/>
                </a:cubicBezTo>
                <a:cubicBezTo>
                  <a:pt x="18" y="0"/>
                  <a:pt x="12" y="0"/>
                  <a:pt x="8" y="1"/>
                </a:cubicBezTo>
                <a:cubicBezTo>
                  <a:pt x="4" y="2"/>
                  <a:pt x="0" y="3"/>
                  <a:pt x="0" y="3"/>
                </a:cubicBezTo>
                <a:cubicBezTo>
                  <a:pt x="7" y="27"/>
                  <a:pt x="26" y="27"/>
                  <a:pt x="26" y="27"/>
                </a:cubicBezTo>
                <a:cubicBezTo>
                  <a:pt x="29" y="28"/>
                  <a:pt x="32" y="28"/>
                  <a:pt x="34" y="28"/>
                </a:cubicBezTo>
                <a:cubicBezTo>
                  <a:pt x="38" y="39"/>
                  <a:pt x="35" y="46"/>
                  <a:pt x="34" y="48"/>
                </a:cubicBezTo>
                <a:cubicBezTo>
                  <a:pt x="20" y="50"/>
                  <a:pt x="10" y="56"/>
                  <a:pt x="10" y="58"/>
                </a:cubicBezTo>
                <a:cubicBezTo>
                  <a:pt x="72" y="58"/>
                  <a:pt x="72" y="58"/>
                  <a:pt x="72" y="58"/>
                </a:cubicBezTo>
                <a:cubicBezTo>
                  <a:pt x="72" y="55"/>
                  <a:pt x="60" y="49"/>
                  <a:pt x="45" y="48"/>
                </a:cubicBezTo>
                <a:cubicBezTo>
                  <a:pt x="44" y="46"/>
                  <a:pt x="43" y="44"/>
                  <a:pt x="43" y="40"/>
                </a:cubicBezTo>
                <a:cubicBezTo>
                  <a:pt x="43" y="38"/>
                  <a:pt x="43" y="35"/>
                  <a:pt x="43" y="32"/>
                </a:cubicBezTo>
                <a:cubicBezTo>
                  <a:pt x="43" y="32"/>
                  <a:pt x="45" y="27"/>
                  <a:pt x="53"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40" name="Group 139">
            <a:extLst>
              <a:ext uri="{FF2B5EF4-FFF2-40B4-BE49-F238E27FC236}">
                <a16:creationId xmlns:a16="http://schemas.microsoft.com/office/drawing/2014/main" id="{21D074D4-6004-D8DC-F7A3-E00CE3CE9727}"/>
              </a:ext>
            </a:extLst>
          </p:cNvPr>
          <p:cNvGrpSpPr/>
          <p:nvPr/>
        </p:nvGrpSpPr>
        <p:grpSpPr>
          <a:xfrm>
            <a:off x="9757442" y="3567397"/>
            <a:ext cx="377624" cy="275517"/>
            <a:chOff x="6208713" y="1793875"/>
            <a:chExt cx="733425" cy="506413"/>
          </a:xfrm>
          <a:solidFill>
            <a:schemeClr val="bg1"/>
          </a:solidFill>
        </p:grpSpPr>
        <p:sp>
          <p:nvSpPr>
            <p:cNvPr id="141" name="Freeform 36">
              <a:extLst>
                <a:ext uri="{FF2B5EF4-FFF2-40B4-BE49-F238E27FC236}">
                  <a16:creationId xmlns:a16="http://schemas.microsoft.com/office/drawing/2014/main" id="{923FDEF9-2F1B-F521-1E92-D8CEA5C9316C}"/>
                </a:ext>
              </a:extLst>
            </p:cNvPr>
            <p:cNvSpPr>
              <a:spLocks/>
            </p:cNvSpPr>
            <p:nvPr/>
          </p:nvSpPr>
          <p:spPr bwMode="auto">
            <a:xfrm>
              <a:off x="6208713" y="1793875"/>
              <a:ext cx="290513" cy="325438"/>
            </a:xfrm>
            <a:custGeom>
              <a:avLst/>
              <a:gdLst>
                <a:gd name="T0" fmla="*/ 8 w 32"/>
                <a:gd name="T1" fmla="*/ 31 h 36"/>
                <a:gd name="T2" fmla="*/ 17 w 32"/>
                <a:gd name="T3" fmla="*/ 9 h 36"/>
                <a:gd name="T4" fmla="*/ 28 w 32"/>
                <a:gd name="T5" fmla="*/ 9 h 36"/>
                <a:gd name="T6" fmla="*/ 32 w 32"/>
                <a:gd name="T7" fmla="*/ 6 h 36"/>
                <a:gd name="T8" fmla="*/ 18 w 32"/>
                <a:gd name="T9" fmla="*/ 5 h 36"/>
                <a:gd name="T10" fmla="*/ 19 w 32"/>
                <a:gd name="T11" fmla="*/ 4 h 36"/>
                <a:gd name="T12" fmla="*/ 18 w 32"/>
                <a:gd name="T13" fmla="*/ 2 h 36"/>
                <a:gd name="T14" fmla="*/ 15 w 32"/>
                <a:gd name="T15" fmla="*/ 1 h 36"/>
                <a:gd name="T16" fmla="*/ 13 w 32"/>
                <a:gd name="T17" fmla="*/ 2 h 36"/>
                <a:gd name="T18" fmla="*/ 1 w 32"/>
                <a:gd name="T19" fmla="*/ 32 h 36"/>
                <a:gd name="T20" fmla="*/ 2 w 32"/>
                <a:gd name="T21" fmla="*/ 34 h 36"/>
                <a:gd name="T22" fmla="*/ 4 w 32"/>
                <a:gd name="T23" fmla="*/ 35 h 36"/>
                <a:gd name="T24" fmla="*/ 7 w 32"/>
                <a:gd name="T25" fmla="*/ 34 h 36"/>
                <a:gd name="T26" fmla="*/ 7 w 32"/>
                <a:gd name="T27" fmla="*/ 34 h 36"/>
                <a:gd name="T28" fmla="*/ 9 w 32"/>
                <a:gd name="T29" fmla="*/ 36 h 36"/>
                <a:gd name="T30" fmla="*/ 11 w 32"/>
                <a:gd name="T31" fmla="*/ 32 h 36"/>
                <a:gd name="T32" fmla="*/ 8 w 32"/>
                <a:gd name="T3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6">
                  <a:moveTo>
                    <a:pt x="8" y="31"/>
                  </a:moveTo>
                  <a:cubicBezTo>
                    <a:pt x="17" y="9"/>
                    <a:pt x="17" y="9"/>
                    <a:pt x="17" y="9"/>
                  </a:cubicBezTo>
                  <a:cubicBezTo>
                    <a:pt x="28" y="9"/>
                    <a:pt x="28" y="9"/>
                    <a:pt x="28" y="9"/>
                  </a:cubicBezTo>
                  <a:cubicBezTo>
                    <a:pt x="32" y="6"/>
                    <a:pt x="32" y="6"/>
                    <a:pt x="32" y="6"/>
                  </a:cubicBezTo>
                  <a:cubicBezTo>
                    <a:pt x="18" y="5"/>
                    <a:pt x="18" y="5"/>
                    <a:pt x="18" y="5"/>
                  </a:cubicBezTo>
                  <a:cubicBezTo>
                    <a:pt x="18" y="5"/>
                    <a:pt x="19" y="5"/>
                    <a:pt x="19" y="4"/>
                  </a:cubicBezTo>
                  <a:cubicBezTo>
                    <a:pt x="19" y="3"/>
                    <a:pt x="19" y="2"/>
                    <a:pt x="18" y="2"/>
                  </a:cubicBezTo>
                  <a:cubicBezTo>
                    <a:pt x="17" y="2"/>
                    <a:pt x="17" y="1"/>
                    <a:pt x="15" y="1"/>
                  </a:cubicBezTo>
                  <a:cubicBezTo>
                    <a:pt x="14" y="0"/>
                    <a:pt x="13" y="1"/>
                    <a:pt x="13" y="2"/>
                  </a:cubicBezTo>
                  <a:cubicBezTo>
                    <a:pt x="13" y="3"/>
                    <a:pt x="1" y="30"/>
                    <a:pt x="1" y="32"/>
                  </a:cubicBezTo>
                  <a:cubicBezTo>
                    <a:pt x="0" y="33"/>
                    <a:pt x="1" y="34"/>
                    <a:pt x="2" y="34"/>
                  </a:cubicBezTo>
                  <a:cubicBezTo>
                    <a:pt x="2" y="35"/>
                    <a:pt x="3" y="35"/>
                    <a:pt x="4" y="35"/>
                  </a:cubicBezTo>
                  <a:cubicBezTo>
                    <a:pt x="5" y="36"/>
                    <a:pt x="6" y="35"/>
                    <a:pt x="7" y="34"/>
                  </a:cubicBezTo>
                  <a:cubicBezTo>
                    <a:pt x="7" y="34"/>
                    <a:pt x="7" y="34"/>
                    <a:pt x="7" y="34"/>
                  </a:cubicBezTo>
                  <a:cubicBezTo>
                    <a:pt x="9" y="36"/>
                    <a:pt x="9" y="36"/>
                    <a:pt x="9" y="36"/>
                  </a:cubicBezTo>
                  <a:cubicBezTo>
                    <a:pt x="11" y="32"/>
                    <a:pt x="11" y="32"/>
                    <a:pt x="11" y="32"/>
                  </a:cubicBezTo>
                  <a:lnTo>
                    <a:pt x="8" y="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2" name="Freeform 37">
              <a:extLst>
                <a:ext uri="{FF2B5EF4-FFF2-40B4-BE49-F238E27FC236}">
                  <a16:creationId xmlns:a16="http://schemas.microsoft.com/office/drawing/2014/main" id="{81B676F9-FEBC-E585-39F7-66743F40D1B5}"/>
                </a:ext>
              </a:extLst>
            </p:cNvPr>
            <p:cNvSpPr>
              <a:spLocks/>
            </p:cNvSpPr>
            <p:nvPr/>
          </p:nvSpPr>
          <p:spPr bwMode="auto">
            <a:xfrm>
              <a:off x="6291263" y="2055813"/>
              <a:ext cx="90488" cy="117475"/>
            </a:xfrm>
            <a:custGeom>
              <a:avLst/>
              <a:gdLst>
                <a:gd name="T0" fmla="*/ 10 w 10"/>
                <a:gd name="T1" fmla="*/ 5 h 13"/>
                <a:gd name="T2" fmla="*/ 8 w 10"/>
                <a:gd name="T3" fmla="*/ 1 h 13"/>
                <a:gd name="T4" fmla="*/ 3 w 10"/>
                <a:gd name="T5" fmla="*/ 2 h 13"/>
                <a:gd name="T6" fmla="*/ 1 w 10"/>
                <a:gd name="T7" fmla="*/ 8 h 13"/>
                <a:gd name="T8" fmla="*/ 3 w 10"/>
                <a:gd name="T9" fmla="*/ 12 h 13"/>
                <a:gd name="T10" fmla="*/ 7 w 10"/>
                <a:gd name="T11" fmla="*/ 11 h 13"/>
                <a:gd name="T12" fmla="*/ 10 w 10"/>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10" y="5"/>
                  </a:moveTo>
                  <a:cubicBezTo>
                    <a:pt x="10" y="4"/>
                    <a:pt x="9" y="2"/>
                    <a:pt x="8" y="1"/>
                  </a:cubicBezTo>
                  <a:cubicBezTo>
                    <a:pt x="6" y="0"/>
                    <a:pt x="4" y="1"/>
                    <a:pt x="3" y="2"/>
                  </a:cubicBezTo>
                  <a:cubicBezTo>
                    <a:pt x="1" y="8"/>
                    <a:pt x="1" y="8"/>
                    <a:pt x="1" y="8"/>
                  </a:cubicBezTo>
                  <a:cubicBezTo>
                    <a:pt x="0" y="10"/>
                    <a:pt x="1" y="11"/>
                    <a:pt x="3" y="12"/>
                  </a:cubicBezTo>
                  <a:cubicBezTo>
                    <a:pt x="4" y="13"/>
                    <a:pt x="6" y="13"/>
                    <a:pt x="7" y="11"/>
                  </a:cubicBezTo>
                  <a:lnTo>
                    <a:pt x="10" y="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3" name="Freeform 38">
              <a:extLst>
                <a:ext uri="{FF2B5EF4-FFF2-40B4-BE49-F238E27FC236}">
                  <a16:creationId xmlns:a16="http://schemas.microsoft.com/office/drawing/2014/main" id="{C0F58AA8-C6EC-C357-87EE-BEAB8A2E4A55}"/>
                </a:ext>
              </a:extLst>
            </p:cNvPr>
            <p:cNvSpPr>
              <a:spLocks/>
            </p:cNvSpPr>
            <p:nvPr/>
          </p:nvSpPr>
          <p:spPr bwMode="auto">
            <a:xfrm>
              <a:off x="6345238" y="2073275"/>
              <a:ext cx="107950" cy="136525"/>
            </a:xfrm>
            <a:custGeom>
              <a:avLst/>
              <a:gdLst>
                <a:gd name="T0" fmla="*/ 9 w 12"/>
                <a:gd name="T1" fmla="*/ 1 h 15"/>
                <a:gd name="T2" fmla="*/ 5 w 12"/>
                <a:gd name="T3" fmla="*/ 2 h 15"/>
                <a:gd name="T4" fmla="*/ 1 w 12"/>
                <a:gd name="T5" fmla="*/ 11 h 15"/>
                <a:gd name="T6" fmla="*/ 3 w 12"/>
                <a:gd name="T7" fmla="*/ 14 h 15"/>
                <a:gd name="T8" fmla="*/ 7 w 12"/>
                <a:gd name="T9" fmla="*/ 14 h 15"/>
                <a:gd name="T10" fmla="*/ 11 w 12"/>
                <a:gd name="T11" fmla="*/ 5 h 15"/>
                <a:gd name="T12" fmla="*/ 9 w 12"/>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9" y="1"/>
                  </a:moveTo>
                  <a:cubicBezTo>
                    <a:pt x="8" y="0"/>
                    <a:pt x="6" y="1"/>
                    <a:pt x="5" y="2"/>
                  </a:cubicBezTo>
                  <a:cubicBezTo>
                    <a:pt x="1" y="11"/>
                    <a:pt x="1" y="11"/>
                    <a:pt x="1" y="11"/>
                  </a:cubicBezTo>
                  <a:cubicBezTo>
                    <a:pt x="0" y="12"/>
                    <a:pt x="1" y="13"/>
                    <a:pt x="3" y="14"/>
                  </a:cubicBezTo>
                  <a:cubicBezTo>
                    <a:pt x="5" y="15"/>
                    <a:pt x="6" y="15"/>
                    <a:pt x="7" y="14"/>
                  </a:cubicBezTo>
                  <a:cubicBezTo>
                    <a:pt x="11" y="5"/>
                    <a:pt x="11" y="5"/>
                    <a:pt x="11" y="5"/>
                  </a:cubicBezTo>
                  <a:cubicBezTo>
                    <a:pt x="12" y="4"/>
                    <a:pt x="11" y="2"/>
                    <a:pt x="9"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4" name="Freeform 39">
              <a:extLst>
                <a:ext uri="{FF2B5EF4-FFF2-40B4-BE49-F238E27FC236}">
                  <a16:creationId xmlns:a16="http://schemas.microsoft.com/office/drawing/2014/main" id="{BFB9E0B1-FB93-5619-B78A-0ED77B53CE79}"/>
                </a:ext>
              </a:extLst>
            </p:cNvPr>
            <p:cNvSpPr>
              <a:spLocks/>
            </p:cNvSpPr>
            <p:nvPr/>
          </p:nvSpPr>
          <p:spPr bwMode="auto">
            <a:xfrm>
              <a:off x="6416675" y="2119313"/>
              <a:ext cx="100013" cy="127000"/>
            </a:xfrm>
            <a:custGeom>
              <a:avLst/>
              <a:gdLst>
                <a:gd name="T0" fmla="*/ 8 w 11"/>
                <a:gd name="T1" fmla="*/ 0 h 14"/>
                <a:gd name="T2" fmla="*/ 4 w 11"/>
                <a:gd name="T3" fmla="*/ 2 h 14"/>
                <a:gd name="T4" fmla="*/ 0 w 11"/>
                <a:gd name="T5" fmla="*/ 9 h 14"/>
                <a:gd name="T6" fmla="*/ 2 w 11"/>
                <a:gd name="T7" fmla="*/ 13 h 14"/>
                <a:gd name="T8" fmla="*/ 6 w 11"/>
                <a:gd name="T9" fmla="*/ 12 h 14"/>
                <a:gd name="T10" fmla="*/ 10 w 11"/>
                <a:gd name="T11" fmla="*/ 4 h 14"/>
                <a:gd name="T12" fmla="*/ 8 w 1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1" h="14">
                  <a:moveTo>
                    <a:pt x="8" y="0"/>
                  </a:moveTo>
                  <a:cubicBezTo>
                    <a:pt x="6" y="0"/>
                    <a:pt x="4" y="0"/>
                    <a:pt x="4" y="2"/>
                  </a:cubicBezTo>
                  <a:cubicBezTo>
                    <a:pt x="0" y="9"/>
                    <a:pt x="0" y="9"/>
                    <a:pt x="0" y="9"/>
                  </a:cubicBezTo>
                  <a:cubicBezTo>
                    <a:pt x="0" y="11"/>
                    <a:pt x="0" y="12"/>
                    <a:pt x="2" y="13"/>
                  </a:cubicBezTo>
                  <a:cubicBezTo>
                    <a:pt x="4" y="14"/>
                    <a:pt x="6" y="14"/>
                    <a:pt x="6" y="12"/>
                  </a:cubicBezTo>
                  <a:cubicBezTo>
                    <a:pt x="10" y="4"/>
                    <a:pt x="10" y="4"/>
                    <a:pt x="10" y="4"/>
                  </a:cubicBezTo>
                  <a:cubicBezTo>
                    <a:pt x="11" y="3"/>
                    <a:pt x="10" y="1"/>
                    <a:pt x="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5" name="Freeform 40">
              <a:extLst>
                <a:ext uri="{FF2B5EF4-FFF2-40B4-BE49-F238E27FC236}">
                  <a16:creationId xmlns:a16="http://schemas.microsoft.com/office/drawing/2014/main" id="{5EF94287-F46A-87D6-AA37-962439098094}"/>
                </a:ext>
              </a:extLst>
            </p:cNvPr>
            <p:cNvSpPr>
              <a:spLocks/>
            </p:cNvSpPr>
            <p:nvPr/>
          </p:nvSpPr>
          <p:spPr bwMode="auto">
            <a:xfrm>
              <a:off x="6435725" y="1801813"/>
              <a:ext cx="506413" cy="498475"/>
            </a:xfrm>
            <a:custGeom>
              <a:avLst/>
              <a:gdLst>
                <a:gd name="T0" fmla="*/ 56 w 56"/>
                <a:gd name="T1" fmla="*/ 33 h 55"/>
                <a:gd name="T2" fmla="*/ 46 w 56"/>
                <a:gd name="T3" fmla="*/ 1 h 55"/>
                <a:gd name="T4" fmla="*/ 44 w 56"/>
                <a:gd name="T5" fmla="*/ 1 h 55"/>
                <a:gd name="T6" fmla="*/ 41 w 56"/>
                <a:gd name="T7" fmla="*/ 2 h 55"/>
                <a:gd name="T8" fmla="*/ 40 w 56"/>
                <a:gd name="T9" fmla="*/ 3 h 55"/>
                <a:gd name="T10" fmla="*/ 41 w 56"/>
                <a:gd name="T11" fmla="*/ 5 h 55"/>
                <a:gd name="T12" fmla="*/ 38 w 56"/>
                <a:gd name="T13" fmla="*/ 6 h 55"/>
                <a:gd name="T14" fmla="*/ 34 w 56"/>
                <a:gd name="T15" fmla="*/ 6 h 55"/>
                <a:gd name="T16" fmla="*/ 24 w 56"/>
                <a:gd name="T17" fmla="*/ 3 h 55"/>
                <a:gd name="T18" fmla="*/ 11 w 56"/>
                <a:gd name="T19" fmla="*/ 4 h 55"/>
                <a:gd name="T20" fmla="*/ 3 w 56"/>
                <a:gd name="T21" fmla="*/ 10 h 55"/>
                <a:gd name="T22" fmla="*/ 8 w 56"/>
                <a:gd name="T23" fmla="*/ 16 h 55"/>
                <a:gd name="T24" fmla="*/ 13 w 56"/>
                <a:gd name="T25" fmla="*/ 12 h 55"/>
                <a:gd name="T26" fmla="*/ 15 w 56"/>
                <a:gd name="T27" fmla="*/ 11 h 55"/>
                <a:gd name="T28" fmla="*/ 21 w 56"/>
                <a:gd name="T29" fmla="*/ 12 h 55"/>
                <a:gd name="T30" fmla="*/ 24 w 56"/>
                <a:gd name="T31" fmla="*/ 14 h 55"/>
                <a:gd name="T32" fmla="*/ 42 w 56"/>
                <a:gd name="T33" fmla="*/ 29 h 55"/>
                <a:gd name="T34" fmla="*/ 38 w 56"/>
                <a:gd name="T35" fmla="*/ 34 h 55"/>
                <a:gd name="T36" fmla="*/ 25 w 56"/>
                <a:gd name="T37" fmla="*/ 24 h 55"/>
                <a:gd name="T38" fmla="*/ 24 w 56"/>
                <a:gd name="T39" fmla="*/ 26 h 55"/>
                <a:gd name="T40" fmla="*/ 34 w 56"/>
                <a:gd name="T41" fmla="*/ 34 h 55"/>
                <a:gd name="T42" fmla="*/ 35 w 56"/>
                <a:gd name="T43" fmla="*/ 38 h 55"/>
                <a:gd name="T44" fmla="*/ 30 w 56"/>
                <a:gd name="T45" fmla="*/ 39 h 55"/>
                <a:gd name="T46" fmla="*/ 19 w 56"/>
                <a:gd name="T47" fmla="*/ 30 h 55"/>
                <a:gd name="T48" fmla="*/ 17 w 56"/>
                <a:gd name="T49" fmla="*/ 32 h 55"/>
                <a:gd name="T50" fmla="*/ 28 w 56"/>
                <a:gd name="T51" fmla="*/ 40 h 55"/>
                <a:gd name="T52" fmla="*/ 29 w 56"/>
                <a:gd name="T53" fmla="*/ 44 h 55"/>
                <a:gd name="T54" fmla="*/ 24 w 56"/>
                <a:gd name="T55" fmla="*/ 45 h 55"/>
                <a:gd name="T56" fmla="*/ 13 w 56"/>
                <a:gd name="T57" fmla="*/ 36 h 55"/>
                <a:gd name="T58" fmla="*/ 11 w 56"/>
                <a:gd name="T59" fmla="*/ 38 h 55"/>
                <a:gd name="T60" fmla="*/ 20 w 56"/>
                <a:gd name="T61" fmla="*/ 45 h 55"/>
                <a:gd name="T62" fmla="*/ 21 w 56"/>
                <a:gd name="T63" fmla="*/ 50 h 55"/>
                <a:gd name="T64" fmla="*/ 16 w 56"/>
                <a:gd name="T65" fmla="*/ 50 h 55"/>
                <a:gd name="T66" fmla="*/ 13 w 56"/>
                <a:gd name="T67" fmla="*/ 48 h 55"/>
                <a:gd name="T68" fmla="*/ 14 w 56"/>
                <a:gd name="T69" fmla="*/ 45 h 55"/>
                <a:gd name="T70" fmla="*/ 12 w 56"/>
                <a:gd name="T71" fmla="*/ 41 h 55"/>
                <a:gd name="T72" fmla="*/ 8 w 56"/>
                <a:gd name="T73" fmla="*/ 42 h 55"/>
                <a:gd name="T74" fmla="*/ 6 w 56"/>
                <a:gd name="T75" fmla="*/ 47 h 55"/>
                <a:gd name="T76" fmla="*/ 7 w 56"/>
                <a:gd name="T77" fmla="*/ 51 h 55"/>
                <a:gd name="T78" fmla="*/ 12 w 56"/>
                <a:gd name="T79" fmla="*/ 50 h 55"/>
                <a:gd name="T80" fmla="*/ 12 w 56"/>
                <a:gd name="T81" fmla="*/ 50 h 55"/>
                <a:gd name="T82" fmla="*/ 15 w 56"/>
                <a:gd name="T83" fmla="*/ 53 h 55"/>
                <a:gd name="T84" fmla="*/ 23 w 56"/>
                <a:gd name="T85" fmla="*/ 53 h 55"/>
                <a:gd name="T86" fmla="*/ 24 w 56"/>
                <a:gd name="T87" fmla="*/ 49 h 55"/>
                <a:gd name="T88" fmla="*/ 31 w 56"/>
                <a:gd name="T89" fmla="*/ 47 h 55"/>
                <a:gd name="T90" fmla="*/ 32 w 56"/>
                <a:gd name="T91" fmla="*/ 43 h 55"/>
                <a:gd name="T92" fmla="*/ 37 w 56"/>
                <a:gd name="T93" fmla="*/ 41 h 55"/>
                <a:gd name="T94" fmla="*/ 38 w 56"/>
                <a:gd name="T95" fmla="*/ 37 h 55"/>
                <a:gd name="T96" fmla="*/ 44 w 56"/>
                <a:gd name="T97" fmla="*/ 36 h 55"/>
                <a:gd name="T98" fmla="*/ 45 w 56"/>
                <a:gd name="T99" fmla="*/ 34 h 55"/>
                <a:gd name="T100" fmla="*/ 49 w 56"/>
                <a:gd name="T101" fmla="*/ 33 h 55"/>
                <a:gd name="T102" fmla="*/ 50 w 56"/>
                <a:gd name="T103" fmla="*/ 35 h 55"/>
                <a:gd name="T104" fmla="*/ 52 w 56"/>
                <a:gd name="T105" fmla="*/ 36 h 55"/>
                <a:gd name="T106" fmla="*/ 55 w 56"/>
                <a:gd name="T107" fmla="*/ 35 h 55"/>
                <a:gd name="T108" fmla="*/ 56 w 56"/>
                <a:gd name="T109"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 h="55">
                  <a:moveTo>
                    <a:pt x="56" y="33"/>
                  </a:moveTo>
                  <a:cubicBezTo>
                    <a:pt x="55" y="31"/>
                    <a:pt x="47" y="7"/>
                    <a:pt x="46" y="1"/>
                  </a:cubicBezTo>
                  <a:cubicBezTo>
                    <a:pt x="45" y="0"/>
                    <a:pt x="45" y="0"/>
                    <a:pt x="44" y="1"/>
                  </a:cubicBezTo>
                  <a:cubicBezTo>
                    <a:pt x="43" y="1"/>
                    <a:pt x="42" y="1"/>
                    <a:pt x="41" y="2"/>
                  </a:cubicBezTo>
                  <a:cubicBezTo>
                    <a:pt x="40" y="2"/>
                    <a:pt x="40" y="3"/>
                    <a:pt x="40" y="3"/>
                  </a:cubicBezTo>
                  <a:cubicBezTo>
                    <a:pt x="40" y="4"/>
                    <a:pt x="41" y="5"/>
                    <a:pt x="41" y="5"/>
                  </a:cubicBezTo>
                  <a:cubicBezTo>
                    <a:pt x="41" y="5"/>
                    <a:pt x="39" y="6"/>
                    <a:pt x="38" y="6"/>
                  </a:cubicBezTo>
                  <a:cubicBezTo>
                    <a:pt x="37" y="6"/>
                    <a:pt x="36" y="7"/>
                    <a:pt x="34" y="6"/>
                  </a:cubicBezTo>
                  <a:cubicBezTo>
                    <a:pt x="32" y="5"/>
                    <a:pt x="27" y="4"/>
                    <a:pt x="24" y="3"/>
                  </a:cubicBezTo>
                  <a:cubicBezTo>
                    <a:pt x="20" y="2"/>
                    <a:pt x="13" y="2"/>
                    <a:pt x="11" y="4"/>
                  </a:cubicBezTo>
                  <a:cubicBezTo>
                    <a:pt x="9" y="5"/>
                    <a:pt x="5" y="9"/>
                    <a:pt x="3" y="10"/>
                  </a:cubicBezTo>
                  <a:cubicBezTo>
                    <a:pt x="0" y="13"/>
                    <a:pt x="5" y="18"/>
                    <a:pt x="8" y="16"/>
                  </a:cubicBezTo>
                  <a:cubicBezTo>
                    <a:pt x="10" y="14"/>
                    <a:pt x="11" y="13"/>
                    <a:pt x="13" y="12"/>
                  </a:cubicBezTo>
                  <a:cubicBezTo>
                    <a:pt x="14" y="11"/>
                    <a:pt x="15" y="11"/>
                    <a:pt x="15" y="11"/>
                  </a:cubicBezTo>
                  <a:cubicBezTo>
                    <a:pt x="17" y="11"/>
                    <a:pt x="19" y="12"/>
                    <a:pt x="21" y="12"/>
                  </a:cubicBezTo>
                  <a:cubicBezTo>
                    <a:pt x="22" y="12"/>
                    <a:pt x="23" y="13"/>
                    <a:pt x="24" y="14"/>
                  </a:cubicBezTo>
                  <a:cubicBezTo>
                    <a:pt x="28" y="17"/>
                    <a:pt x="39" y="27"/>
                    <a:pt x="42" y="29"/>
                  </a:cubicBezTo>
                  <a:cubicBezTo>
                    <a:pt x="45" y="31"/>
                    <a:pt x="41" y="37"/>
                    <a:pt x="38" y="34"/>
                  </a:cubicBezTo>
                  <a:cubicBezTo>
                    <a:pt x="34" y="32"/>
                    <a:pt x="25" y="24"/>
                    <a:pt x="25" y="24"/>
                  </a:cubicBezTo>
                  <a:cubicBezTo>
                    <a:pt x="24" y="26"/>
                    <a:pt x="24" y="26"/>
                    <a:pt x="24" y="26"/>
                  </a:cubicBezTo>
                  <a:cubicBezTo>
                    <a:pt x="24" y="26"/>
                    <a:pt x="33" y="33"/>
                    <a:pt x="34" y="34"/>
                  </a:cubicBezTo>
                  <a:cubicBezTo>
                    <a:pt x="35" y="35"/>
                    <a:pt x="35" y="36"/>
                    <a:pt x="35" y="38"/>
                  </a:cubicBezTo>
                  <a:cubicBezTo>
                    <a:pt x="34" y="40"/>
                    <a:pt x="31" y="40"/>
                    <a:pt x="30" y="39"/>
                  </a:cubicBezTo>
                  <a:cubicBezTo>
                    <a:pt x="29" y="38"/>
                    <a:pt x="19" y="30"/>
                    <a:pt x="19" y="30"/>
                  </a:cubicBezTo>
                  <a:cubicBezTo>
                    <a:pt x="17" y="32"/>
                    <a:pt x="17" y="32"/>
                    <a:pt x="17" y="32"/>
                  </a:cubicBezTo>
                  <a:cubicBezTo>
                    <a:pt x="17" y="32"/>
                    <a:pt x="27" y="39"/>
                    <a:pt x="28" y="40"/>
                  </a:cubicBezTo>
                  <a:cubicBezTo>
                    <a:pt x="29" y="41"/>
                    <a:pt x="30" y="43"/>
                    <a:pt x="29" y="44"/>
                  </a:cubicBezTo>
                  <a:cubicBezTo>
                    <a:pt x="28" y="46"/>
                    <a:pt x="27" y="47"/>
                    <a:pt x="24" y="45"/>
                  </a:cubicBezTo>
                  <a:cubicBezTo>
                    <a:pt x="22" y="44"/>
                    <a:pt x="13" y="36"/>
                    <a:pt x="13" y="36"/>
                  </a:cubicBezTo>
                  <a:cubicBezTo>
                    <a:pt x="11" y="38"/>
                    <a:pt x="11" y="38"/>
                    <a:pt x="11" y="38"/>
                  </a:cubicBezTo>
                  <a:cubicBezTo>
                    <a:pt x="11" y="38"/>
                    <a:pt x="19" y="44"/>
                    <a:pt x="20" y="45"/>
                  </a:cubicBezTo>
                  <a:cubicBezTo>
                    <a:pt x="22" y="47"/>
                    <a:pt x="22" y="48"/>
                    <a:pt x="21" y="50"/>
                  </a:cubicBezTo>
                  <a:cubicBezTo>
                    <a:pt x="20" y="51"/>
                    <a:pt x="18" y="51"/>
                    <a:pt x="16" y="50"/>
                  </a:cubicBezTo>
                  <a:cubicBezTo>
                    <a:pt x="15" y="49"/>
                    <a:pt x="14" y="48"/>
                    <a:pt x="13" y="48"/>
                  </a:cubicBezTo>
                  <a:cubicBezTo>
                    <a:pt x="14" y="45"/>
                    <a:pt x="14" y="45"/>
                    <a:pt x="14" y="45"/>
                  </a:cubicBezTo>
                  <a:cubicBezTo>
                    <a:pt x="15" y="43"/>
                    <a:pt x="14" y="42"/>
                    <a:pt x="12" y="41"/>
                  </a:cubicBezTo>
                  <a:cubicBezTo>
                    <a:pt x="10" y="40"/>
                    <a:pt x="9" y="41"/>
                    <a:pt x="8" y="42"/>
                  </a:cubicBezTo>
                  <a:cubicBezTo>
                    <a:pt x="6" y="47"/>
                    <a:pt x="6" y="47"/>
                    <a:pt x="6" y="47"/>
                  </a:cubicBezTo>
                  <a:cubicBezTo>
                    <a:pt x="5" y="49"/>
                    <a:pt x="5" y="50"/>
                    <a:pt x="7" y="51"/>
                  </a:cubicBezTo>
                  <a:cubicBezTo>
                    <a:pt x="9" y="52"/>
                    <a:pt x="11" y="52"/>
                    <a:pt x="12" y="50"/>
                  </a:cubicBezTo>
                  <a:cubicBezTo>
                    <a:pt x="12" y="50"/>
                    <a:pt x="12" y="50"/>
                    <a:pt x="12" y="50"/>
                  </a:cubicBezTo>
                  <a:cubicBezTo>
                    <a:pt x="13" y="51"/>
                    <a:pt x="14" y="52"/>
                    <a:pt x="15" y="53"/>
                  </a:cubicBezTo>
                  <a:cubicBezTo>
                    <a:pt x="17" y="54"/>
                    <a:pt x="20" y="55"/>
                    <a:pt x="23" y="53"/>
                  </a:cubicBezTo>
                  <a:cubicBezTo>
                    <a:pt x="24" y="51"/>
                    <a:pt x="24" y="49"/>
                    <a:pt x="24" y="49"/>
                  </a:cubicBezTo>
                  <a:cubicBezTo>
                    <a:pt x="24" y="49"/>
                    <a:pt x="28" y="50"/>
                    <a:pt x="31" y="47"/>
                  </a:cubicBezTo>
                  <a:cubicBezTo>
                    <a:pt x="32" y="46"/>
                    <a:pt x="32" y="44"/>
                    <a:pt x="32" y="43"/>
                  </a:cubicBezTo>
                  <a:cubicBezTo>
                    <a:pt x="32" y="43"/>
                    <a:pt x="34" y="44"/>
                    <a:pt x="37" y="41"/>
                  </a:cubicBezTo>
                  <a:cubicBezTo>
                    <a:pt x="38" y="40"/>
                    <a:pt x="38" y="37"/>
                    <a:pt x="38" y="37"/>
                  </a:cubicBezTo>
                  <a:cubicBezTo>
                    <a:pt x="38" y="37"/>
                    <a:pt x="41" y="39"/>
                    <a:pt x="44" y="36"/>
                  </a:cubicBezTo>
                  <a:cubicBezTo>
                    <a:pt x="45" y="36"/>
                    <a:pt x="45" y="35"/>
                    <a:pt x="45" y="34"/>
                  </a:cubicBezTo>
                  <a:cubicBezTo>
                    <a:pt x="49" y="33"/>
                    <a:pt x="49" y="33"/>
                    <a:pt x="49" y="33"/>
                  </a:cubicBezTo>
                  <a:cubicBezTo>
                    <a:pt x="49" y="34"/>
                    <a:pt x="50" y="34"/>
                    <a:pt x="50" y="35"/>
                  </a:cubicBezTo>
                  <a:cubicBezTo>
                    <a:pt x="50" y="35"/>
                    <a:pt x="51" y="36"/>
                    <a:pt x="52" y="36"/>
                  </a:cubicBezTo>
                  <a:cubicBezTo>
                    <a:pt x="53" y="36"/>
                    <a:pt x="54" y="35"/>
                    <a:pt x="55" y="35"/>
                  </a:cubicBezTo>
                  <a:cubicBezTo>
                    <a:pt x="55" y="35"/>
                    <a:pt x="56" y="34"/>
                    <a:pt x="56" y="3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46" name="Freeform 111">
            <a:extLst>
              <a:ext uri="{FF2B5EF4-FFF2-40B4-BE49-F238E27FC236}">
                <a16:creationId xmlns:a16="http://schemas.microsoft.com/office/drawing/2014/main" id="{DC629A90-5F02-FE3D-DAA2-3E55F8F3F1ED}"/>
              </a:ext>
            </a:extLst>
          </p:cNvPr>
          <p:cNvSpPr>
            <a:spLocks/>
          </p:cNvSpPr>
          <p:nvPr/>
        </p:nvSpPr>
        <p:spPr bwMode="auto">
          <a:xfrm>
            <a:off x="9786232" y="4148168"/>
            <a:ext cx="341470" cy="221231"/>
          </a:xfrm>
          <a:custGeom>
            <a:avLst/>
            <a:gdLst>
              <a:gd name="T0" fmla="*/ 70 w 79"/>
              <a:gd name="T1" fmla="*/ 30 h 49"/>
              <a:gd name="T2" fmla="*/ 68 w 79"/>
              <a:gd name="T3" fmla="*/ 31 h 49"/>
              <a:gd name="T4" fmla="*/ 57 w 79"/>
              <a:gd name="T5" fmla="*/ 15 h 49"/>
              <a:gd name="T6" fmla="*/ 59 w 79"/>
              <a:gd name="T7" fmla="*/ 10 h 49"/>
              <a:gd name="T8" fmla="*/ 50 w 79"/>
              <a:gd name="T9" fmla="*/ 0 h 49"/>
              <a:gd name="T10" fmla="*/ 41 w 79"/>
              <a:gd name="T11" fmla="*/ 10 h 49"/>
              <a:gd name="T12" fmla="*/ 42 w 79"/>
              <a:gd name="T13" fmla="*/ 15 h 49"/>
              <a:gd name="T14" fmla="*/ 32 w 79"/>
              <a:gd name="T15" fmla="*/ 31 h 49"/>
              <a:gd name="T16" fmla="*/ 29 w 79"/>
              <a:gd name="T17" fmla="*/ 30 h 49"/>
              <a:gd name="T18" fmla="*/ 27 w 79"/>
              <a:gd name="T19" fmla="*/ 31 h 49"/>
              <a:gd name="T20" fmla="*/ 16 w 79"/>
              <a:gd name="T21" fmla="*/ 15 h 49"/>
              <a:gd name="T22" fmla="*/ 18 w 79"/>
              <a:gd name="T23" fmla="*/ 10 h 49"/>
              <a:gd name="T24" fmla="*/ 9 w 79"/>
              <a:gd name="T25" fmla="*/ 0 h 49"/>
              <a:gd name="T26" fmla="*/ 0 w 79"/>
              <a:gd name="T27" fmla="*/ 10 h 49"/>
              <a:gd name="T28" fmla="*/ 9 w 79"/>
              <a:gd name="T29" fmla="*/ 19 h 49"/>
              <a:gd name="T30" fmla="*/ 11 w 79"/>
              <a:gd name="T31" fmla="*/ 19 h 49"/>
              <a:gd name="T32" fmla="*/ 22 w 79"/>
              <a:gd name="T33" fmla="*/ 34 h 49"/>
              <a:gd name="T34" fmla="*/ 20 w 79"/>
              <a:gd name="T35" fmla="*/ 39 h 49"/>
              <a:gd name="T36" fmla="*/ 29 w 79"/>
              <a:gd name="T37" fmla="*/ 49 h 49"/>
              <a:gd name="T38" fmla="*/ 39 w 79"/>
              <a:gd name="T39" fmla="*/ 39 h 49"/>
              <a:gd name="T40" fmla="*/ 37 w 79"/>
              <a:gd name="T41" fmla="*/ 34 h 49"/>
              <a:gd name="T42" fmla="*/ 47 w 79"/>
              <a:gd name="T43" fmla="*/ 19 h 49"/>
              <a:gd name="T44" fmla="*/ 50 w 79"/>
              <a:gd name="T45" fmla="*/ 19 h 49"/>
              <a:gd name="T46" fmla="*/ 52 w 79"/>
              <a:gd name="T47" fmla="*/ 19 h 49"/>
              <a:gd name="T48" fmla="*/ 63 w 79"/>
              <a:gd name="T49" fmla="*/ 34 h 49"/>
              <a:gd name="T50" fmla="*/ 61 w 79"/>
              <a:gd name="T51" fmla="*/ 39 h 49"/>
              <a:gd name="T52" fmla="*/ 70 w 79"/>
              <a:gd name="T53" fmla="*/ 49 h 49"/>
              <a:gd name="T54" fmla="*/ 79 w 79"/>
              <a:gd name="T55" fmla="*/ 39 h 49"/>
              <a:gd name="T56" fmla="*/ 70 w 79"/>
              <a:gd name="T57"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49">
                <a:moveTo>
                  <a:pt x="70" y="30"/>
                </a:moveTo>
                <a:cubicBezTo>
                  <a:pt x="69" y="30"/>
                  <a:pt x="69" y="30"/>
                  <a:pt x="68" y="31"/>
                </a:cubicBezTo>
                <a:cubicBezTo>
                  <a:pt x="57" y="15"/>
                  <a:pt x="57" y="15"/>
                  <a:pt x="57" y="15"/>
                </a:cubicBezTo>
                <a:cubicBezTo>
                  <a:pt x="58" y="14"/>
                  <a:pt x="59" y="12"/>
                  <a:pt x="59" y="10"/>
                </a:cubicBezTo>
                <a:cubicBezTo>
                  <a:pt x="59" y="5"/>
                  <a:pt x="55" y="0"/>
                  <a:pt x="50" y="0"/>
                </a:cubicBezTo>
                <a:cubicBezTo>
                  <a:pt x="45" y="0"/>
                  <a:pt x="41" y="5"/>
                  <a:pt x="41" y="10"/>
                </a:cubicBezTo>
                <a:cubicBezTo>
                  <a:pt x="41" y="12"/>
                  <a:pt x="41" y="14"/>
                  <a:pt x="42" y="15"/>
                </a:cubicBezTo>
                <a:cubicBezTo>
                  <a:pt x="32" y="31"/>
                  <a:pt x="32" y="31"/>
                  <a:pt x="32" y="31"/>
                </a:cubicBezTo>
                <a:cubicBezTo>
                  <a:pt x="31" y="30"/>
                  <a:pt x="30" y="30"/>
                  <a:pt x="29" y="30"/>
                </a:cubicBezTo>
                <a:cubicBezTo>
                  <a:pt x="28" y="30"/>
                  <a:pt x="28" y="30"/>
                  <a:pt x="27" y="31"/>
                </a:cubicBezTo>
                <a:cubicBezTo>
                  <a:pt x="16" y="15"/>
                  <a:pt x="16" y="15"/>
                  <a:pt x="16" y="15"/>
                </a:cubicBezTo>
                <a:cubicBezTo>
                  <a:pt x="17" y="14"/>
                  <a:pt x="18" y="12"/>
                  <a:pt x="18" y="10"/>
                </a:cubicBezTo>
                <a:cubicBezTo>
                  <a:pt x="18" y="5"/>
                  <a:pt x="14" y="0"/>
                  <a:pt x="9" y="0"/>
                </a:cubicBezTo>
                <a:cubicBezTo>
                  <a:pt x="4" y="0"/>
                  <a:pt x="0" y="5"/>
                  <a:pt x="0" y="10"/>
                </a:cubicBezTo>
                <a:cubicBezTo>
                  <a:pt x="0" y="15"/>
                  <a:pt x="4" y="19"/>
                  <a:pt x="9" y="19"/>
                </a:cubicBezTo>
                <a:cubicBezTo>
                  <a:pt x="10" y="19"/>
                  <a:pt x="10" y="19"/>
                  <a:pt x="11" y="19"/>
                </a:cubicBezTo>
                <a:cubicBezTo>
                  <a:pt x="22" y="34"/>
                  <a:pt x="22" y="34"/>
                  <a:pt x="22" y="34"/>
                </a:cubicBezTo>
                <a:cubicBezTo>
                  <a:pt x="21" y="36"/>
                  <a:pt x="20" y="37"/>
                  <a:pt x="20" y="39"/>
                </a:cubicBezTo>
                <a:cubicBezTo>
                  <a:pt x="20" y="45"/>
                  <a:pt x="24" y="49"/>
                  <a:pt x="29" y="49"/>
                </a:cubicBezTo>
                <a:cubicBezTo>
                  <a:pt x="34" y="49"/>
                  <a:pt x="39" y="45"/>
                  <a:pt x="39" y="39"/>
                </a:cubicBezTo>
                <a:cubicBezTo>
                  <a:pt x="39" y="37"/>
                  <a:pt x="38" y="36"/>
                  <a:pt x="37" y="34"/>
                </a:cubicBezTo>
                <a:cubicBezTo>
                  <a:pt x="47" y="19"/>
                  <a:pt x="47" y="19"/>
                  <a:pt x="47" y="19"/>
                </a:cubicBezTo>
                <a:cubicBezTo>
                  <a:pt x="48" y="19"/>
                  <a:pt x="49" y="19"/>
                  <a:pt x="50" y="19"/>
                </a:cubicBezTo>
                <a:cubicBezTo>
                  <a:pt x="51" y="19"/>
                  <a:pt x="51" y="19"/>
                  <a:pt x="52" y="19"/>
                </a:cubicBezTo>
                <a:cubicBezTo>
                  <a:pt x="63" y="34"/>
                  <a:pt x="63" y="34"/>
                  <a:pt x="63" y="34"/>
                </a:cubicBezTo>
                <a:cubicBezTo>
                  <a:pt x="62" y="36"/>
                  <a:pt x="61" y="37"/>
                  <a:pt x="61" y="39"/>
                </a:cubicBezTo>
                <a:cubicBezTo>
                  <a:pt x="61" y="45"/>
                  <a:pt x="65" y="49"/>
                  <a:pt x="70" y="49"/>
                </a:cubicBezTo>
                <a:cubicBezTo>
                  <a:pt x="75" y="49"/>
                  <a:pt x="79" y="45"/>
                  <a:pt x="79" y="39"/>
                </a:cubicBezTo>
                <a:cubicBezTo>
                  <a:pt x="79" y="34"/>
                  <a:pt x="75" y="30"/>
                  <a:pt x="70" y="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47" name="Group 146">
            <a:extLst>
              <a:ext uri="{FF2B5EF4-FFF2-40B4-BE49-F238E27FC236}">
                <a16:creationId xmlns:a16="http://schemas.microsoft.com/office/drawing/2014/main" id="{0CA6DED3-9622-B5B7-098C-29AD3662C198}"/>
              </a:ext>
            </a:extLst>
          </p:cNvPr>
          <p:cNvGrpSpPr/>
          <p:nvPr/>
        </p:nvGrpSpPr>
        <p:grpSpPr>
          <a:xfrm>
            <a:off x="9786232" y="4643162"/>
            <a:ext cx="356935" cy="351803"/>
            <a:chOff x="4165601" y="2743537"/>
            <a:chExt cx="760413" cy="742950"/>
          </a:xfrm>
          <a:solidFill>
            <a:schemeClr val="bg1"/>
          </a:solidFill>
        </p:grpSpPr>
        <p:sp>
          <p:nvSpPr>
            <p:cNvPr id="148" name="Freeform 70">
              <a:extLst>
                <a:ext uri="{FF2B5EF4-FFF2-40B4-BE49-F238E27FC236}">
                  <a16:creationId xmlns:a16="http://schemas.microsoft.com/office/drawing/2014/main" id="{B1B8482D-46AC-9A5A-B24C-AC6991D2B648}"/>
                </a:ext>
              </a:extLst>
            </p:cNvPr>
            <p:cNvSpPr>
              <a:spLocks/>
            </p:cNvSpPr>
            <p:nvPr/>
          </p:nvSpPr>
          <p:spPr bwMode="auto">
            <a:xfrm>
              <a:off x="4391026" y="2916575"/>
              <a:ext cx="307975" cy="325438"/>
            </a:xfrm>
            <a:custGeom>
              <a:avLst/>
              <a:gdLst>
                <a:gd name="T0" fmla="*/ 14 w 34"/>
                <a:gd name="T1" fmla="*/ 13 h 36"/>
                <a:gd name="T2" fmla="*/ 12 w 34"/>
                <a:gd name="T3" fmla="*/ 17 h 36"/>
                <a:gd name="T4" fmla="*/ 12 w 34"/>
                <a:gd name="T5" fmla="*/ 17 h 36"/>
                <a:gd name="T6" fmla="*/ 0 w 34"/>
                <a:gd name="T7" fmla="*/ 31 h 36"/>
                <a:gd name="T8" fmla="*/ 17 w 34"/>
                <a:gd name="T9" fmla="*/ 36 h 36"/>
                <a:gd name="T10" fmla="*/ 34 w 34"/>
                <a:gd name="T11" fmla="*/ 31 h 36"/>
                <a:gd name="T12" fmla="*/ 22 w 34"/>
                <a:gd name="T13" fmla="*/ 17 h 36"/>
                <a:gd name="T14" fmla="*/ 20 w 34"/>
                <a:gd name="T15" fmla="*/ 13 h 36"/>
                <a:gd name="T16" fmla="*/ 21 w 34"/>
                <a:gd name="T17" fmla="*/ 13 h 36"/>
                <a:gd name="T18" fmla="*/ 17 w 34"/>
                <a:gd name="T19" fmla="*/ 0 h 36"/>
                <a:gd name="T20" fmla="*/ 13 w 34"/>
                <a:gd name="T21" fmla="*/ 13 h 36"/>
                <a:gd name="T22" fmla="*/ 14 w 34"/>
                <a:gd name="T23"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6">
                  <a:moveTo>
                    <a:pt x="14" y="13"/>
                  </a:moveTo>
                  <a:cubicBezTo>
                    <a:pt x="14" y="14"/>
                    <a:pt x="15" y="16"/>
                    <a:pt x="12" y="17"/>
                  </a:cubicBezTo>
                  <a:cubicBezTo>
                    <a:pt x="12" y="17"/>
                    <a:pt x="12" y="17"/>
                    <a:pt x="12" y="17"/>
                  </a:cubicBezTo>
                  <a:cubicBezTo>
                    <a:pt x="7" y="18"/>
                    <a:pt x="0" y="21"/>
                    <a:pt x="0" y="31"/>
                  </a:cubicBezTo>
                  <a:cubicBezTo>
                    <a:pt x="0" y="36"/>
                    <a:pt x="17" y="36"/>
                    <a:pt x="17" y="36"/>
                  </a:cubicBezTo>
                  <a:cubicBezTo>
                    <a:pt x="17" y="36"/>
                    <a:pt x="34" y="36"/>
                    <a:pt x="34" y="31"/>
                  </a:cubicBezTo>
                  <a:cubicBezTo>
                    <a:pt x="34" y="21"/>
                    <a:pt x="27" y="18"/>
                    <a:pt x="22" y="17"/>
                  </a:cubicBezTo>
                  <a:cubicBezTo>
                    <a:pt x="19" y="16"/>
                    <a:pt x="20" y="14"/>
                    <a:pt x="20" y="13"/>
                  </a:cubicBezTo>
                  <a:cubicBezTo>
                    <a:pt x="21" y="13"/>
                    <a:pt x="21" y="13"/>
                    <a:pt x="21" y="13"/>
                  </a:cubicBezTo>
                  <a:cubicBezTo>
                    <a:pt x="23" y="10"/>
                    <a:pt x="26" y="0"/>
                    <a:pt x="17" y="0"/>
                  </a:cubicBezTo>
                  <a:cubicBezTo>
                    <a:pt x="8" y="0"/>
                    <a:pt x="11" y="10"/>
                    <a:pt x="13" y="13"/>
                  </a:cubicBezTo>
                  <a:cubicBezTo>
                    <a:pt x="13" y="13"/>
                    <a:pt x="14" y="13"/>
                    <a:pt x="14" y="1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9" name="Freeform 71">
              <a:extLst>
                <a:ext uri="{FF2B5EF4-FFF2-40B4-BE49-F238E27FC236}">
                  <a16:creationId xmlns:a16="http://schemas.microsoft.com/office/drawing/2014/main" id="{98A6B59C-54E7-D108-D798-601034EFE0AD}"/>
                </a:ext>
              </a:extLst>
            </p:cNvPr>
            <p:cNvSpPr>
              <a:spLocks noEditPoints="1"/>
            </p:cNvSpPr>
            <p:nvPr/>
          </p:nvSpPr>
          <p:spPr bwMode="auto">
            <a:xfrm>
              <a:off x="4165601" y="2743537"/>
              <a:ext cx="760413" cy="742950"/>
            </a:xfrm>
            <a:custGeom>
              <a:avLst/>
              <a:gdLst>
                <a:gd name="T0" fmla="*/ 78 w 84"/>
                <a:gd name="T1" fmla="*/ 42 h 82"/>
                <a:gd name="T2" fmla="*/ 39 w 84"/>
                <a:gd name="T3" fmla="*/ 6 h 82"/>
                <a:gd name="T4" fmla="*/ 23 w 84"/>
                <a:gd name="T5" fmla="*/ 9 h 82"/>
                <a:gd name="T6" fmla="*/ 12 w 84"/>
                <a:gd name="T7" fmla="*/ 22 h 82"/>
                <a:gd name="T8" fmla="*/ 0 w 84"/>
                <a:gd name="T9" fmla="*/ 33 h 82"/>
                <a:gd name="T10" fmla="*/ 19 w 84"/>
                <a:gd name="T11" fmla="*/ 70 h 82"/>
                <a:gd name="T12" fmla="*/ 27 w 84"/>
                <a:gd name="T13" fmla="*/ 82 h 82"/>
                <a:gd name="T14" fmla="*/ 42 w 84"/>
                <a:gd name="T15" fmla="*/ 78 h 82"/>
                <a:gd name="T16" fmla="*/ 73 w 84"/>
                <a:gd name="T17" fmla="*/ 65 h 82"/>
                <a:gd name="T18" fmla="*/ 78 w 84"/>
                <a:gd name="T19" fmla="*/ 45 h 82"/>
                <a:gd name="T20" fmla="*/ 34 w 84"/>
                <a:gd name="T21" fmla="*/ 9 h 82"/>
                <a:gd name="T22" fmla="*/ 29 w 84"/>
                <a:gd name="T23" fmla="*/ 9 h 82"/>
                <a:gd name="T24" fmla="*/ 27 w 84"/>
                <a:gd name="T25" fmla="*/ 15 h 82"/>
                <a:gd name="T26" fmla="*/ 39 w 84"/>
                <a:gd name="T27" fmla="*/ 11 h 82"/>
                <a:gd name="T28" fmla="*/ 72 w 84"/>
                <a:gd name="T29" fmla="*/ 39 h 82"/>
                <a:gd name="T30" fmla="*/ 52 w 84"/>
                <a:gd name="T31" fmla="*/ 28 h 82"/>
                <a:gd name="T32" fmla="*/ 69 w 84"/>
                <a:gd name="T33" fmla="*/ 44 h 82"/>
                <a:gd name="T34" fmla="*/ 62 w 84"/>
                <a:gd name="T35" fmla="*/ 55 h 82"/>
                <a:gd name="T36" fmla="*/ 19 w 84"/>
                <a:gd name="T37" fmla="*/ 47 h 82"/>
                <a:gd name="T38" fmla="*/ 21 w 84"/>
                <a:gd name="T39" fmla="*/ 33 h 82"/>
                <a:gd name="T40" fmla="*/ 24 w 84"/>
                <a:gd name="T41" fmla="*/ 28 h 82"/>
                <a:gd name="T42" fmla="*/ 33 w 84"/>
                <a:gd name="T43" fmla="*/ 20 h 82"/>
                <a:gd name="T44" fmla="*/ 21 w 84"/>
                <a:gd name="T45" fmla="*/ 23 h 82"/>
                <a:gd name="T46" fmla="*/ 17 w 84"/>
                <a:gd name="T47" fmla="*/ 24 h 82"/>
                <a:gd name="T48" fmla="*/ 10 w 84"/>
                <a:gd name="T49" fmla="*/ 28 h 82"/>
                <a:gd name="T50" fmla="*/ 10 w 84"/>
                <a:gd name="T51" fmla="*/ 38 h 82"/>
                <a:gd name="T52" fmla="*/ 10 w 84"/>
                <a:gd name="T53" fmla="*/ 28 h 82"/>
                <a:gd name="T54" fmla="*/ 24 w 84"/>
                <a:gd name="T55" fmla="*/ 73 h 82"/>
                <a:gd name="T56" fmla="*/ 30 w 84"/>
                <a:gd name="T57" fmla="*/ 73 h 82"/>
                <a:gd name="T58" fmla="*/ 42 w 84"/>
                <a:gd name="T59" fmla="*/ 72 h 82"/>
                <a:gd name="T60" fmla="*/ 27 w 84"/>
                <a:gd name="T61" fmla="*/ 65 h 82"/>
                <a:gd name="T62" fmla="*/ 12 w 84"/>
                <a:gd name="T63" fmla="*/ 44 h 82"/>
                <a:gd name="T64" fmla="*/ 44 w 84"/>
                <a:gd name="T65" fmla="*/ 65 h 82"/>
                <a:gd name="T66" fmla="*/ 64 w 84"/>
                <a:gd name="T67" fmla="*/ 60 h 82"/>
                <a:gd name="T68" fmla="*/ 42 w 84"/>
                <a:gd name="T69" fmla="*/ 72 h 82"/>
                <a:gd name="T70" fmla="*/ 68 w 84"/>
                <a:gd name="T71" fmla="*/ 54 h 82"/>
                <a:gd name="T72" fmla="*/ 78 w 84"/>
                <a:gd name="T73"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2">
                  <a:moveTo>
                    <a:pt x="78" y="45"/>
                  </a:moveTo>
                  <a:cubicBezTo>
                    <a:pt x="78" y="44"/>
                    <a:pt x="78" y="43"/>
                    <a:pt x="78" y="42"/>
                  </a:cubicBezTo>
                  <a:cubicBezTo>
                    <a:pt x="78" y="22"/>
                    <a:pt x="62" y="6"/>
                    <a:pt x="42" y="6"/>
                  </a:cubicBezTo>
                  <a:cubicBezTo>
                    <a:pt x="41" y="6"/>
                    <a:pt x="40" y="6"/>
                    <a:pt x="39" y="6"/>
                  </a:cubicBezTo>
                  <a:cubicBezTo>
                    <a:pt x="38" y="3"/>
                    <a:pt x="35" y="0"/>
                    <a:pt x="31" y="0"/>
                  </a:cubicBezTo>
                  <a:cubicBezTo>
                    <a:pt x="27" y="0"/>
                    <a:pt x="23" y="4"/>
                    <a:pt x="23" y="9"/>
                  </a:cubicBezTo>
                  <a:cubicBezTo>
                    <a:pt x="23" y="9"/>
                    <a:pt x="23" y="10"/>
                    <a:pt x="24" y="11"/>
                  </a:cubicBezTo>
                  <a:cubicBezTo>
                    <a:pt x="19" y="14"/>
                    <a:pt x="15" y="18"/>
                    <a:pt x="12" y="22"/>
                  </a:cubicBezTo>
                  <a:cubicBezTo>
                    <a:pt x="11" y="22"/>
                    <a:pt x="11" y="22"/>
                    <a:pt x="10" y="22"/>
                  </a:cubicBezTo>
                  <a:cubicBezTo>
                    <a:pt x="4" y="22"/>
                    <a:pt x="0" y="27"/>
                    <a:pt x="0" y="33"/>
                  </a:cubicBezTo>
                  <a:cubicBezTo>
                    <a:pt x="0" y="37"/>
                    <a:pt x="2" y="41"/>
                    <a:pt x="6" y="43"/>
                  </a:cubicBezTo>
                  <a:cubicBezTo>
                    <a:pt x="6" y="54"/>
                    <a:pt x="12" y="63"/>
                    <a:pt x="19" y="70"/>
                  </a:cubicBezTo>
                  <a:cubicBezTo>
                    <a:pt x="19" y="71"/>
                    <a:pt x="19" y="72"/>
                    <a:pt x="19" y="73"/>
                  </a:cubicBezTo>
                  <a:cubicBezTo>
                    <a:pt x="19" y="78"/>
                    <a:pt x="22" y="82"/>
                    <a:pt x="27" y="82"/>
                  </a:cubicBezTo>
                  <a:cubicBezTo>
                    <a:pt x="30" y="82"/>
                    <a:pt x="33" y="80"/>
                    <a:pt x="35" y="77"/>
                  </a:cubicBezTo>
                  <a:cubicBezTo>
                    <a:pt x="37" y="78"/>
                    <a:pt x="39" y="78"/>
                    <a:pt x="42" y="78"/>
                  </a:cubicBezTo>
                  <a:cubicBezTo>
                    <a:pt x="53" y="78"/>
                    <a:pt x="63" y="73"/>
                    <a:pt x="70" y="64"/>
                  </a:cubicBezTo>
                  <a:cubicBezTo>
                    <a:pt x="71" y="65"/>
                    <a:pt x="72" y="65"/>
                    <a:pt x="73" y="65"/>
                  </a:cubicBezTo>
                  <a:cubicBezTo>
                    <a:pt x="79" y="65"/>
                    <a:pt x="84" y="60"/>
                    <a:pt x="84" y="54"/>
                  </a:cubicBezTo>
                  <a:cubicBezTo>
                    <a:pt x="84" y="50"/>
                    <a:pt x="81" y="46"/>
                    <a:pt x="78" y="45"/>
                  </a:cubicBezTo>
                  <a:close/>
                  <a:moveTo>
                    <a:pt x="31" y="6"/>
                  </a:moveTo>
                  <a:cubicBezTo>
                    <a:pt x="33" y="6"/>
                    <a:pt x="34" y="7"/>
                    <a:pt x="34" y="9"/>
                  </a:cubicBezTo>
                  <a:cubicBezTo>
                    <a:pt x="34" y="10"/>
                    <a:pt x="33" y="11"/>
                    <a:pt x="31" y="11"/>
                  </a:cubicBezTo>
                  <a:cubicBezTo>
                    <a:pt x="30" y="11"/>
                    <a:pt x="29" y="10"/>
                    <a:pt x="29" y="9"/>
                  </a:cubicBezTo>
                  <a:cubicBezTo>
                    <a:pt x="29" y="7"/>
                    <a:pt x="30" y="6"/>
                    <a:pt x="31" y="6"/>
                  </a:cubicBezTo>
                  <a:close/>
                  <a:moveTo>
                    <a:pt x="27" y="15"/>
                  </a:moveTo>
                  <a:cubicBezTo>
                    <a:pt x="28" y="16"/>
                    <a:pt x="30" y="17"/>
                    <a:pt x="31" y="17"/>
                  </a:cubicBezTo>
                  <a:cubicBezTo>
                    <a:pt x="35" y="17"/>
                    <a:pt x="38" y="15"/>
                    <a:pt x="39" y="11"/>
                  </a:cubicBezTo>
                  <a:cubicBezTo>
                    <a:pt x="40" y="11"/>
                    <a:pt x="41" y="11"/>
                    <a:pt x="42" y="11"/>
                  </a:cubicBezTo>
                  <a:cubicBezTo>
                    <a:pt x="58" y="11"/>
                    <a:pt x="71" y="23"/>
                    <a:pt x="72" y="39"/>
                  </a:cubicBezTo>
                  <a:cubicBezTo>
                    <a:pt x="68" y="31"/>
                    <a:pt x="60" y="26"/>
                    <a:pt x="52" y="23"/>
                  </a:cubicBezTo>
                  <a:cubicBezTo>
                    <a:pt x="52" y="24"/>
                    <a:pt x="52" y="26"/>
                    <a:pt x="52" y="28"/>
                  </a:cubicBezTo>
                  <a:cubicBezTo>
                    <a:pt x="58" y="31"/>
                    <a:pt x="64" y="36"/>
                    <a:pt x="68" y="42"/>
                  </a:cubicBezTo>
                  <a:cubicBezTo>
                    <a:pt x="68" y="42"/>
                    <a:pt x="69" y="43"/>
                    <a:pt x="69" y="44"/>
                  </a:cubicBezTo>
                  <a:cubicBezTo>
                    <a:pt x="65" y="46"/>
                    <a:pt x="62" y="49"/>
                    <a:pt x="62" y="54"/>
                  </a:cubicBezTo>
                  <a:cubicBezTo>
                    <a:pt x="62" y="55"/>
                    <a:pt x="62" y="55"/>
                    <a:pt x="62" y="55"/>
                  </a:cubicBezTo>
                  <a:cubicBezTo>
                    <a:pt x="62" y="56"/>
                    <a:pt x="61" y="56"/>
                    <a:pt x="61" y="56"/>
                  </a:cubicBezTo>
                  <a:cubicBezTo>
                    <a:pt x="48" y="63"/>
                    <a:pt x="29" y="62"/>
                    <a:pt x="19" y="47"/>
                  </a:cubicBezTo>
                  <a:cubicBezTo>
                    <a:pt x="18" y="45"/>
                    <a:pt x="17" y="44"/>
                    <a:pt x="16" y="42"/>
                  </a:cubicBezTo>
                  <a:cubicBezTo>
                    <a:pt x="19" y="40"/>
                    <a:pt x="21" y="37"/>
                    <a:pt x="21" y="33"/>
                  </a:cubicBezTo>
                  <a:cubicBezTo>
                    <a:pt x="21" y="32"/>
                    <a:pt x="21" y="31"/>
                    <a:pt x="21" y="29"/>
                  </a:cubicBezTo>
                  <a:cubicBezTo>
                    <a:pt x="22" y="29"/>
                    <a:pt x="23" y="28"/>
                    <a:pt x="24" y="28"/>
                  </a:cubicBezTo>
                  <a:cubicBezTo>
                    <a:pt x="26" y="27"/>
                    <a:pt x="29" y="26"/>
                    <a:pt x="32" y="26"/>
                  </a:cubicBezTo>
                  <a:cubicBezTo>
                    <a:pt x="32" y="24"/>
                    <a:pt x="32" y="22"/>
                    <a:pt x="33" y="20"/>
                  </a:cubicBezTo>
                  <a:cubicBezTo>
                    <a:pt x="33" y="20"/>
                    <a:pt x="33" y="20"/>
                    <a:pt x="33" y="20"/>
                  </a:cubicBezTo>
                  <a:cubicBezTo>
                    <a:pt x="29" y="20"/>
                    <a:pt x="25" y="21"/>
                    <a:pt x="21" y="23"/>
                  </a:cubicBezTo>
                  <a:cubicBezTo>
                    <a:pt x="20" y="23"/>
                    <a:pt x="19" y="24"/>
                    <a:pt x="18" y="25"/>
                  </a:cubicBezTo>
                  <a:cubicBezTo>
                    <a:pt x="17" y="25"/>
                    <a:pt x="17" y="25"/>
                    <a:pt x="17" y="24"/>
                  </a:cubicBezTo>
                  <a:cubicBezTo>
                    <a:pt x="20" y="21"/>
                    <a:pt x="23" y="18"/>
                    <a:pt x="27" y="15"/>
                  </a:cubicBezTo>
                  <a:close/>
                  <a:moveTo>
                    <a:pt x="10" y="28"/>
                  </a:moveTo>
                  <a:cubicBezTo>
                    <a:pt x="13" y="28"/>
                    <a:pt x="16" y="30"/>
                    <a:pt x="16" y="33"/>
                  </a:cubicBezTo>
                  <a:cubicBezTo>
                    <a:pt x="16" y="36"/>
                    <a:pt x="13" y="38"/>
                    <a:pt x="10" y="38"/>
                  </a:cubicBezTo>
                  <a:cubicBezTo>
                    <a:pt x="7" y="38"/>
                    <a:pt x="5" y="36"/>
                    <a:pt x="5" y="33"/>
                  </a:cubicBezTo>
                  <a:cubicBezTo>
                    <a:pt x="5" y="30"/>
                    <a:pt x="7" y="28"/>
                    <a:pt x="10" y="28"/>
                  </a:cubicBezTo>
                  <a:close/>
                  <a:moveTo>
                    <a:pt x="27" y="76"/>
                  </a:moveTo>
                  <a:cubicBezTo>
                    <a:pt x="25" y="76"/>
                    <a:pt x="24" y="75"/>
                    <a:pt x="24" y="73"/>
                  </a:cubicBezTo>
                  <a:cubicBezTo>
                    <a:pt x="24" y="72"/>
                    <a:pt x="25" y="71"/>
                    <a:pt x="27" y="71"/>
                  </a:cubicBezTo>
                  <a:cubicBezTo>
                    <a:pt x="29" y="71"/>
                    <a:pt x="30" y="72"/>
                    <a:pt x="30" y="73"/>
                  </a:cubicBezTo>
                  <a:cubicBezTo>
                    <a:pt x="30" y="75"/>
                    <a:pt x="29" y="76"/>
                    <a:pt x="27" y="76"/>
                  </a:cubicBezTo>
                  <a:close/>
                  <a:moveTo>
                    <a:pt x="42" y="72"/>
                  </a:moveTo>
                  <a:cubicBezTo>
                    <a:pt x="40" y="72"/>
                    <a:pt x="37" y="72"/>
                    <a:pt x="35" y="71"/>
                  </a:cubicBezTo>
                  <a:cubicBezTo>
                    <a:pt x="34" y="68"/>
                    <a:pt x="31" y="65"/>
                    <a:pt x="27" y="65"/>
                  </a:cubicBezTo>
                  <a:cubicBezTo>
                    <a:pt x="26" y="65"/>
                    <a:pt x="24" y="65"/>
                    <a:pt x="23" y="66"/>
                  </a:cubicBezTo>
                  <a:cubicBezTo>
                    <a:pt x="17" y="61"/>
                    <a:pt x="12" y="53"/>
                    <a:pt x="12" y="44"/>
                  </a:cubicBezTo>
                  <a:cubicBezTo>
                    <a:pt x="12" y="46"/>
                    <a:pt x="13" y="48"/>
                    <a:pt x="14" y="50"/>
                  </a:cubicBezTo>
                  <a:cubicBezTo>
                    <a:pt x="22" y="61"/>
                    <a:pt x="33" y="65"/>
                    <a:pt x="44" y="65"/>
                  </a:cubicBezTo>
                  <a:cubicBezTo>
                    <a:pt x="51" y="65"/>
                    <a:pt x="57" y="64"/>
                    <a:pt x="63" y="61"/>
                  </a:cubicBezTo>
                  <a:cubicBezTo>
                    <a:pt x="63" y="61"/>
                    <a:pt x="64" y="61"/>
                    <a:pt x="64" y="60"/>
                  </a:cubicBezTo>
                  <a:cubicBezTo>
                    <a:pt x="64" y="61"/>
                    <a:pt x="65" y="61"/>
                    <a:pt x="65" y="62"/>
                  </a:cubicBezTo>
                  <a:cubicBezTo>
                    <a:pt x="60" y="68"/>
                    <a:pt x="51" y="72"/>
                    <a:pt x="42" y="72"/>
                  </a:cubicBezTo>
                  <a:close/>
                  <a:moveTo>
                    <a:pt x="73" y="59"/>
                  </a:moveTo>
                  <a:cubicBezTo>
                    <a:pt x="70" y="59"/>
                    <a:pt x="68" y="57"/>
                    <a:pt x="68" y="54"/>
                  </a:cubicBezTo>
                  <a:cubicBezTo>
                    <a:pt x="68" y="51"/>
                    <a:pt x="70" y="49"/>
                    <a:pt x="73" y="49"/>
                  </a:cubicBezTo>
                  <a:cubicBezTo>
                    <a:pt x="76" y="49"/>
                    <a:pt x="78" y="51"/>
                    <a:pt x="78" y="54"/>
                  </a:cubicBezTo>
                  <a:cubicBezTo>
                    <a:pt x="78" y="57"/>
                    <a:pt x="76" y="59"/>
                    <a:pt x="73" y="5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3" name="Group 152">
            <a:extLst>
              <a:ext uri="{FF2B5EF4-FFF2-40B4-BE49-F238E27FC236}">
                <a16:creationId xmlns:a16="http://schemas.microsoft.com/office/drawing/2014/main" id="{51C87168-D8B8-41B7-697D-2FDC615D8B50}"/>
              </a:ext>
            </a:extLst>
          </p:cNvPr>
          <p:cNvGrpSpPr/>
          <p:nvPr/>
        </p:nvGrpSpPr>
        <p:grpSpPr>
          <a:xfrm>
            <a:off x="9786488" y="5206540"/>
            <a:ext cx="331431" cy="310964"/>
            <a:chOff x="6232525" y="5795963"/>
            <a:chExt cx="642938" cy="642938"/>
          </a:xfrm>
          <a:solidFill>
            <a:schemeClr val="bg1"/>
          </a:solidFill>
        </p:grpSpPr>
        <p:sp>
          <p:nvSpPr>
            <p:cNvPr id="154" name="Freeform 105">
              <a:extLst>
                <a:ext uri="{FF2B5EF4-FFF2-40B4-BE49-F238E27FC236}">
                  <a16:creationId xmlns:a16="http://schemas.microsoft.com/office/drawing/2014/main" id="{231F9E69-B6F3-92EE-3A0F-4ADE1CB37BA2}"/>
                </a:ext>
              </a:extLst>
            </p:cNvPr>
            <p:cNvSpPr>
              <a:spLocks noEditPoints="1"/>
            </p:cNvSpPr>
            <p:nvPr/>
          </p:nvSpPr>
          <p:spPr bwMode="auto">
            <a:xfrm>
              <a:off x="6232525" y="5795963"/>
              <a:ext cx="642938" cy="642938"/>
            </a:xfrm>
            <a:custGeom>
              <a:avLst/>
              <a:gdLst>
                <a:gd name="T0" fmla="*/ 71 w 71"/>
                <a:gd name="T1" fmla="*/ 40 h 71"/>
                <a:gd name="T2" fmla="*/ 71 w 71"/>
                <a:gd name="T3" fmla="*/ 35 h 71"/>
                <a:gd name="T4" fmla="*/ 71 w 71"/>
                <a:gd name="T5" fmla="*/ 30 h 71"/>
                <a:gd name="T6" fmla="*/ 62 w 71"/>
                <a:gd name="T7" fmla="*/ 28 h 71"/>
                <a:gd name="T8" fmla="*/ 59 w 71"/>
                <a:gd name="T9" fmla="*/ 22 h 71"/>
                <a:gd name="T10" fmla="*/ 64 w 71"/>
                <a:gd name="T11" fmla="*/ 14 h 71"/>
                <a:gd name="T12" fmla="*/ 57 w 71"/>
                <a:gd name="T13" fmla="*/ 7 h 71"/>
                <a:gd name="T14" fmla="*/ 49 w 71"/>
                <a:gd name="T15" fmla="*/ 12 h 71"/>
                <a:gd name="T16" fmla="*/ 43 w 71"/>
                <a:gd name="T17" fmla="*/ 9 h 71"/>
                <a:gd name="T18" fmla="*/ 41 w 71"/>
                <a:gd name="T19" fmla="*/ 0 h 71"/>
                <a:gd name="T20" fmla="*/ 36 w 71"/>
                <a:gd name="T21" fmla="*/ 0 h 71"/>
                <a:gd name="T22" fmla="*/ 31 w 71"/>
                <a:gd name="T23" fmla="*/ 0 h 71"/>
                <a:gd name="T24" fmla="*/ 29 w 71"/>
                <a:gd name="T25" fmla="*/ 9 h 71"/>
                <a:gd name="T26" fmla="*/ 22 w 71"/>
                <a:gd name="T27" fmla="*/ 12 h 71"/>
                <a:gd name="T28" fmla="*/ 14 w 71"/>
                <a:gd name="T29" fmla="*/ 7 h 71"/>
                <a:gd name="T30" fmla="*/ 7 w 71"/>
                <a:gd name="T31" fmla="*/ 14 h 71"/>
                <a:gd name="T32" fmla="*/ 12 w 71"/>
                <a:gd name="T33" fmla="*/ 22 h 71"/>
                <a:gd name="T34" fmla="*/ 9 w 71"/>
                <a:gd name="T35" fmla="*/ 28 h 71"/>
                <a:gd name="T36" fmla="*/ 0 w 71"/>
                <a:gd name="T37" fmla="*/ 30 h 71"/>
                <a:gd name="T38" fmla="*/ 0 w 71"/>
                <a:gd name="T39" fmla="*/ 35 h 71"/>
                <a:gd name="T40" fmla="*/ 0 w 71"/>
                <a:gd name="T41" fmla="*/ 40 h 71"/>
                <a:gd name="T42" fmla="*/ 9 w 71"/>
                <a:gd name="T43" fmla="*/ 42 h 71"/>
                <a:gd name="T44" fmla="*/ 12 w 71"/>
                <a:gd name="T45" fmla="*/ 49 h 71"/>
                <a:gd name="T46" fmla="*/ 7 w 71"/>
                <a:gd name="T47" fmla="*/ 57 h 71"/>
                <a:gd name="T48" fmla="*/ 14 w 71"/>
                <a:gd name="T49" fmla="*/ 64 h 71"/>
                <a:gd name="T50" fmla="*/ 22 w 71"/>
                <a:gd name="T51" fmla="*/ 59 h 71"/>
                <a:gd name="T52" fmla="*/ 29 w 71"/>
                <a:gd name="T53" fmla="*/ 62 h 71"/>
                <a:gd name="T54" fmla="*/ 31 w 71"/>
                <a:gd name="T55" fmla="*/ 71 h 71"/>
                <a:gd name="T56" fmla="*/ 36 w 71"/>
                <a:gd name="T57" fmla="*/ 71 h 71"/>
                <a:gd name="T58" fmla="*/ 41 w 71"/>
                <a:gd name="T59" fmla="*/ 71 h 71"/>
                <a:gd name="T60" fmla="*/ 43 w 71"/>
                <a:gd name="T61" fmla="*/ 62 h 71"/>
                <a:gd name="T62" fmla="*/ 49 w 71"/>
                <a:gd name="T63" fmla="*/ 59 h 71"/>
                <a:gd name="T64" fmla="*/ 57 w 71"/>
                <a:gd name="T65" fmla="*/ 64 h 71"/>
                <a:gd name="T66" fmla="*/ 64 w 71"/>
                <a:gd name="T67" fmla="*/ 57 h 71"/>
                <a:gd name="T68" fmla="*/ 59 w 71"/>
                <a:gd name="T69" fmla="*/ 49 h 71"/>
                <a:gd name="T70" fmla="*/ 62 w 71"/>
                <a:gd name="T71" fmla="*/ 42 h 71"/>
                <a:gd name="T72" fmla="*/ 71 w 71"/>
                <a:gd name="T73" fmla="*/ 40 h 71"/>
                <a:gd name="T74" fmla="*/ 36 w 71"/>
                <a:gd name="T75" fmla="*/ 53 h 71"/>
                <a:gd name="T76" fmla="*/ 18 w 71"/>
                <a:gd name="T77" fmla="*/ 35 h 71"/>
                <a:gd name="T78" fmla="*/ 36 w 71"/>
                <a:gd name="T79" fmla="*/ 18 h 71"/>
                <a:gd name="T80" fmla="*/ 53 w 71"/>
                <a:gd name="T81" fmla="*/ 35 h 71"/>
                <a:gd name="T82" fmla="*/ 36 w 71"/>
                <a:gd name="T83"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71">
                  <a:moveTo>
                    <a:pt x="71" y="40"/>
                  </a:moveTo>
                  <a:cubicBezTo>
                    <a:pt x="71" y="39"/>
                    <a:pt x="71" y="37"/>
                    <a:pt x="71" y="35"/>
                  </a:cubicBezTo>
                  <a:cubicBezTo>
                    <a:pt x="71" y="34"/>
                    <a:pt x="71" y="32"/>
                    <a:pt x="71" y="30"/>
                  </a:cubicBezTo>
                  <a:cubicBezTo>
                    <a:pt x="62" y="28"/>
                    <a:pt x="62" y="28"/>
                    <a:pt x="62" y="28"/>
                  </a:cubicBezTo>
                  <a:cubicBezTo>
                    <a:pt x="61" y="26"/>
                    <a:pt x="60" y="24"/>
                    <a:pt x="59" y="22"/>
                  </a:cubicBezTo>
                  <a:cubicBezTo>
                    <a:pt x="64" y="14"/>
                    <a:pt x="64" y="14"/>
                    <a:pt x="64" y="14"/>
                  </a:cubicBezTo>
                  <a:cubicBezTo>
                    <a:pt x="62" y="11"/>
                    <a:pt x="60" y="9"/>
                    <a:pt x="57" y="7"/>
                  </a:cubicBezTo>
                  <a:cubicBezTo>
                    <a:pt x="49" y="12"/>
                    <a:pt x="49" y="12"/>
                    <a:pt x="49" y="12"/>
                  </a:cubicBezTo>
                  <a:cubicBezTo>
                    <a:pt x="47" y="10"/>
                    <a:pt x="45" y="10"/>
                    <a:pt x="43" y="9"/>
                  </a:cubicBezTo>
                  <a:cubicBezTo>
                    <a:pt x="41" y="0"/>
                    <a:pt x="41" y="0"/>
                    <a:pt x="41" y="0"/>
                  </a:cubicBezTo>
                  <a:cubicBezTo>
                    <a:pt x="39" y="0"/>
                    <a:pt x="37" y="0"/>
                    <a:pt x="36" y="0"/>
                  </a:cubicBezTo>
                  <a:cubicBezTo>
                    <a:pt x="34" y="0"/>
                    <a:pt x="32" y="0"/>
                    <a:pt x="31" y="0"/>
                  </a:cubicBezTo>
                  <a:cubicBezTo>
                    <a:pt x="29" y="9"/>
                    <a:pt x="29" y="9"/>
                    <a:pt x="29" y="9"/>
                  </a:cubicBezTo>
                  <a:cubicBezTo>
                    <a:pt x="26" y="10"/>
                    <a:pt x="24" y="10"/>
                    <a:pt x="22" y="12"/>
                  </a:cubicBezTo>
                  <a:cubicBezTo>
                    <a:pt x="14" y="7"/>
                    <a:pt x="14" y="7"/>
                    <a:pt x="14" y="7"/>
                  </a:cubicBezTo>
                  <a:cubicBezTo>
                    <a:pt x="11" y="9"/>
                    <a:pt x="9" y="11"/>
                    <a:pt x="7" y="14"/>
                  </a:cubicBezTo>
                  <a:cubicBezTo>
                    <a:pt x="12" y="22"/>
                    <a:pt x="12" y="22"/>
                    <a:pt x="12" y="22"/>
                  </a:cubicBezTo>
                  <a:cubicBezTo>
                    <a:pt x="11" y="24"/>
                    <a:pt x="10" y="26"/>
                    <a:pt x="9" y="28"/>
                  </a:cubicBezTo>
                  <a:cubicBezTo>
                    <a:pt x="0" y="30"/>
                    <a:pt x="0" y="30"/>
                    <a:pt x="0" y="30"/>
                  </a:cubicBezTo>
                  <a:cubicBezTo>
                    <a:pt x="0" y="32"/>
                    <a:pt x="0" y="34"/>
                    <a:pt x="0" y="35"/>
                  </a:cubicBezTo>
                  <a:cubicBezTo>
                    <a:pt x="0" y="37"/>
                    <a:pt x="0" y="39"/>
                    <a:pt x="0" y="40"/>
                  </a:cubicBezTo>
                  <a:cubicBezTo>
                    <a:pt x="9" y="42"/>
                    <a:pt x="9" y="42"/>
                    <a:pt x="9" y="42"/>
                  </a:cubicBezTo>
                  <a:cubicBezTo>
                    <a:pt x="10" y="45"/>
                    <a:pt x="11" y="47"/>
                    <a:pt x="12" y="49"/>
                  </a:cubicBezTo>
                  <a:cubicBezTo>
                    <a:pt x="7" y="57"/>
                    <a:pt x="7" y="57"/>
                    <a:pt x="7" y="57"/>
                  </a:cubicBezTo>
                  <a:cubicBezTo>
                    <a:pt x="9" y="59"/>
                    <a:pt x="11" y="62"/>
                    <a:pt x="14" y="64"/>
                  </a:cubicBezTo>
                  <a:cubicBezTo>
                    <a:pt x="22" y="59"/>
                    <a:pt x="22" y="59"/>
                    <a:pt x="22" y="59"/>
                  </a:cubicBezTo>
                  <a:cubicBezTo>
                    <a:pt x="24" y="60"/>
                    <a:pt x="26" y="61"/>
                    <a:pt x="29" y="62"/>
                  </a:cubicBezTo>
                  <a:cubicBezTo>
                    <a:pt x="31" y="71"/>
                    <a:pt x="31" y="71"/>
                    <a:pt x="31" y="71"/>
                  </a:cubicBezTo>
                  <a:cubicBezTo>
                    <a:pt x="32" y="71"/>
                    <a:pt x="34" y="71"/>
                    <a:pt x="36" y="71"/>
                  </a:cubicBezTo>
                  <a:cubicBezTo>
                    <a:pt x="37" y="71"/>
                    <a:pt x="39" y="71"/>
                    <a:pt x="41" y="71"/>
                  </a:cubicBezTo>
                  <a:cubicBezTo>
                    <a:pt x="43" y="62"/>
                    <a:pt x="43" y="62"/>
                    <a:pt x="43" y="62"/>
                  </a:cubicBezTo>
                  <a:cubicBezTo>
                    <a:pt x="45" y="61"/>
                    <a:pt x="47" y="60"/>
                    <a:pt x="49" y="59"/>
                  </a:cubicBezTo>
                  <a:cubicBezTo>
                    <a:pt x="57" y="64"/>
                    <a:pt x="57" y="64"/>
                    <a:pt x="57" y="64"/>
                  </a:cubicBezTo>
                  <a:cubicBezTo>
                    <a:pt x="60" y="62"/>
                    <a:pt x="62" y="59"/>
                    <a:pt x="64" y="57"/>
                  </a:cubicBezTo>
                  <a:cubicBezTo>
                    <a:pt x="59" y="49"/>
                    <a:pt x="59" y="49"/>
                    <a:pt x="59" y="49"/>
                  </a:cubicBezTo>
                  <a:cubicBezTo>
                    <a:pt x="60" y="47"/>
                    <a:pt x="61" y="45"/>
                    <a:pt x="62" y="42"/>
                  </a:cubicBezTo>
                  <a:lnTo>
                    <a:pt x="71" y="40"/>
                  </a:lnTo>
                  <a:close/>
                  <a:moveTo>
                    <a:pt x="36" y="53"/>
                  </a:moveTo>
                  <a:cubicBezTo>
                    <a:pt x="26" y="53"/>
                    <a:pt x="18" y="45"/>
                    <a:pt x="18" y="35"/>
                  </a:cubicBezTo>
                  <a:cubicBezTo>
                    <a:pt x="18" y="26"/>
                    <a:pt x="26" y="18"/>
                    <a:pt x="36" y="18"/>
                  </a:cubicBezTo>
                  <a:cubicBezTo>
                    <a:pt x="45" y="18"/>
                    <a:pt x="53" y="26"/>
                    <a:pt x="53" y="35"/>
                  </a:cubicBezTo>
                  <a:cubicBezTo>
                    <a:pt x="53" y="45"/>
                    <a:pt x="45" y="53"/>
                    <a:pt x="36" y="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5" name="Freeform 106">
              <a:extLst>
                <a:ext uri="{FF2B5EF4-FFF2-40B4-BE49-F238E27FC236}">
                  <a16:creationId xmlns:a16="http://schemas.microsoft.com/office/drawing/2014/main" id="{2271B89E-A8BE-4D3F-F567-4E2BBC414F1F}"/>
                </a:ext>
              </a:extLst>
            </p:cNvPr>
            <p:cNvSpPr>
              <a:spLocks/>
            </p:cNvSpPr>
            <p:nvPr/>
          </p:nvSpPr>
          <p:spPr bwMode="auto">
            <a:xfrm>
              <a:off x="6457950" y="6030913"/>
              <a:ext cx="227013" cy="180975"/>
            </a:xfrm>
            <a:custGeom>
              <a:avLst/>
              <a:gdLst>
                <a:gd name="T0" fmla="*/ 10 w 25"/>
                <a:gd name="T1" fmla="*/ 13 h 20"/>
                <a:gd name="T2" fmla="*/ 4 w 25"/>
                <a:gd name="T3" fmla="*/ 7 h 20"/>
                <a:gd name="T4" fmla="*/ 0 w 25"/>
                <a:gd name="T5" fmla="*/ 11 h 20"/>
                <a:gd name="T6" fmla="*/ 9 w 25"/>
                <a:gd name="T7" fmla="*/ 19 h 20"/>
                <a:gd name="T8" fmla="*/ 11 w 25"/>
                <a:gd name="T9" fmla="*/ 20 h 20"/>
                <a:gd name="T10" fmla="*/ 11 w 25"/>
                <a:gd name="T11" fmla="*/ 20 h 20"/>
                <a:gd name="T12" fmla="*/ 13 w 25"/>
                <a:gd name="T13" fmla="*/ 19 h 20"/>
                <a:gd name="T14" fmla="*/ 25 w 25"/>
                <a:gd name="T15" fmla="*/ 3 h 20"/>
                <a:gd name="T16" fmla="*/ 20 w 25"/>
                <a:gd name="T17" fmla="*/ 0 h 20"/>
                <a:gd name="T18" fmla="*/ 10 w 25"/>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0">
                  <a:moveTo>
                    <a:pt x="10" y="13"/>
                  </a:moveTo>
                  <a:cubicBezTo>
                    <a:pt x="4" y="7"/>
                    <a:pt x="4" y="7"/>
                    <a:pt x="4" y="7"/>
                  </a:cubicBezTo>
                  <a:cubicBezTo>
                    <a:pt x="0" y="11"/>
                    <a:pt x="0" y="11"/>
                    <a:pt x="0" y="11"/>
                  </a:cubicBezTo>
                  <a:cubicBezTo>
                    <a:pt x="9" y="19"/>
                    <a:pt x="9" y="19"/>
                    <a:pt x="9" y="19"/>
                  </a:cubicBezTo>
                  <a:cubicBezTo>
                    <a:pt x="9" y="19"/>
                    <a:pt x="10" y="20"/>
                    <a:pt x="11" y="20"/>
                  </a:cubicBezTo>
                  <a:cubicBezTo>
                    <a:pt x="11" y="20"/>
                    <a:pt x="11" y="20"/>
                    <a:pt x="11" y="20"/>
                  </a:cubicBezTo>
                  <a:cubicBezTo>
                    <a:pt x="12" y="19"/>
                    <a:pt x="12" y="19"/>
                    <a:pt x="13" y="19"/>
                  </a:cubicBezTo>
                  <a:cubicBezTo>
                    <a:pt x="25" y="3"/>
                    <a:pt x="25" y="3"/>
                    <a:pt x="25" y="3"/>
                  </a:cubicBezTo>
                  <a:cubicBezTo>
                    <a:pt x="20" y="0"/>
                    <a:pt x="20" y="0"/>
                    <a:pt x="20" y="0"/>
                  </a:cubicBezTo>
                  <a:lnTo>
                    <a:pt x="10" y="1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6" name="Group 155">
            <a:extLst>
              <a:ext uri="{FF2B5EF4-FFF2-40B4-BE49-F238E27FC236}">
                <a16:creationId xmlns:a16="http://schemas.microsoft.com/office/drawing/2014/main" id="{D2CB6FD4-9B3F-E324-945C-77290B3C4C39}"/>
              </a:ext>
            </a:extLst>
          </p:cNvPr>
          <p:cNvGrpSpPr/>
          <p:nvPr/>
        </p:nvGrpSpPr>
        <p:grpSpPr>
          <a:xfrm>
            <a:off x="9827736" y="5762146"/>
            <a:ext cx="261887" cy="314489"/>
            <a:chOff x="4210050" y="4914900"/>
            <a:chExt cx="515938" cy="623888"/>
          </a:xfrm>
          <a:solidFill>
            <a:schemeClr val="bg1"/>
          </a:solidFill>
        </p:grpSpPr>
        <p:sp>
          <p:nvSpPr>
            <p:cNvPr id="157" name="Freeform 28">
              <a:extLst>
                <a:ext uri="{FF2B5EF4-FFF2-40B4-BE49-F238E27FC236}">
                  <a16:creationId xmlns:a16="http://schemas.microsoft.com/office/drawing/2014/main" id="{4DF852AA-F300-FBC1-11D7-1D4A02750E69}"/>
                </a:ext>
              </a:extLst>
            </p:cNvPr>
            <p:cNvSpPr>
              <a:spLocks noEditPoints="1"/>
            </p:cNvSpPr>
            <p:nvPr/>
          </p:nvSpPr>
          <p:spPr bwMode="auto">
            <a:xfrm>
              <a:off x="4300538" y="4995863"/>
              <a:ext cx="425450" cy="542925"/>
            </a:xfrm>
            <a:custGeom>
              <a:avLst/>
              <a:gdLst>
                <a:gd name="T0" fmla="*/ 40 w 47"/>
                <a:gd name="T1" fmla="*/ 0 h 60"/>
                <a:gd name="T2" fmla="*/ 6 w 47"/>
                <a:gd name="T3" fmla="*/ 0 h 60"/>
                <a:gd name="T4" fmla="*/ 0 w 47"/>
                <a:gd name="T5" fmla="*/ 7 h 60"/>
                <a:gd name="T6" fmla="*/ 0 w 47"/>
                <a:gd name="T7" fmla="*/ 54 h 60"/>
                <a:gd name="T8" fmla="*/ 6 w 47"/>
                <a:gd name="T9" fmla="*/ 60 h 60"/>
                <a:gd name="T10" fmla="*/ 32 w 47"/>
                <a:gd name="T11" fmla="*/ 60 h 60"/>
                <a:gd name="T12" fmla="*/ 34 w 47"/>
                <a:gd name="T13" fmla="*/ 60 h 60"/>
                <a:gd name="T14" fmla="*/ 46 w 47"/>
                <a:gd name="T15" fmla="*/ 46 h 60"/>
                <a:gd name="T16" fmla="*/ 47 w 47"/>
                <a:gd name="T17" fmla="*/ 45 h 60"/>
                <a:gd name="T18" fmla="*/ 47 w 47"/>
                <a:gd name="T19" fmla="*/ 7 h 60"/>
                <a:gd name="T20" fmla="*/ 40 w 47"/>
                <a:gd name="T21" fmla="*/ 0 h 60"/>
                <a:gd name="T22" fmla="*/ 5 w 47"/>
                <a:gd name="T23" fmla="*/ 54 h 60"/>
                <a:gd name="T24" fmla="*/ 5 w 47"/>
                <a:gd name="T25" fmla="*/ 7 h 60"/>
                <a:gd name="T26" fmla="*/ 6 w 47"/>
                <a:gd name="T27" fmla="*/ 5 h 60"/>
                <a:gd name="T28" fmla="*/ 40 w 47"/>
                <a:gd name="T29" fmla="*/ 5 h 60"/>
                <a:gd name="T30" fmla="*/ 42 w 47"/>
                <a:gd name="T31" fmla="*/ 7 h 60"/>
                <a:gd name="T32" fmla="*/ 42 w 47"/>
                <a:gd name="T33" fmla="*/ 42 h 60"/>
                <a:gd name="T34" fmla="*/ 35 w 47"/>
                <a:gd name="T35" fmla="*/ 42 h 60"/>
                <a:gd name="T36" fmla="*/ 31 w 47"/>
                <a:gd name="T37" fmla="*/ 46 h 60"/>
                <a:gd name="T38" fmla="*/ 31 w 47"/>
                <a:gd name="T39" fmla="*/ 56 h 60"/>
                <a:gd name="T40" fmla="*/ 6 w 47"/>
                <a:gd name="T41" fmla="*/ 56 h 60"/>
                <a:gd name="T42" fmla="*/ 5 w 47"/>
                <a:gd name="T43"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0">
                  <a:moveTo>
                    <a:pt x="40" y="0"/>
                  </a:moveTo>
                  <a:cubicBezTo>
                    <a:pt x="6" y="0"/>
                    <a:pt x="6" y="0"/>
                    <a:pt x="6" y="0"/>
                  </a:cubicBezTo>
                  <a:cubicBezTo>
                    <a:pt x="3" y="0"/>
                    <a:pt x="0" y="3"/>
                    <a:pt x="0" y="7"/>
                  </a:cubicBezTo>
                  <a:cubicBezTo>
                    <a:pt x="0" y="54"/>
                    <a:pt x="0" y="54"/>
                    <a:pt x="0" y="54"/>
                  </a:cubicBezTo>
                  <a:cubicBezTo>
                    <a:pt x="0" y="58"/>
                    <a:pt x="3" y="60"/>
                    <a:pt x="6" y="60"/>
                  </a:cubicBezTo>
                  <a:cubicBezTo>
                    <a:pt x="32" y="60"/>
                    <a:pt x="32" y="60"/>
                    <a:pt x="32" y="60"/>
                  </a:cubicBezTo>
                  <a:cubicBezTo>
                    <a:pt x="33" y="60"/>
                    <a:pt x="33" y="60"/>
                    <a:pt x="34" y="60"/>
                  </a:cubicBezTo>
                  <a:cubicBezTo>
                    <a:pt x="46" y="46"/>
                    <a:pt x="46" y="46"/>
                    <a:pt x="46" y="46"/>
                  </a:cubicBezTo>
                  <a:cubicBezTo>
                    <a:pt x="46" y="46"/>
                    <a:pt x="47" y="45"/>
                    <a:pt x="47" y="45"/>
                  </a:cubicBezTo>
                  <a:cubicBezTo>
                    <a:pt x="47" y="7"/>
                    <a:pt x="47" y="7"/>
                    <a:pt x="47" y="7"/>
                  </a:cubicBezTo>
                  <a:cubicBezTo>
                    <a:pt x="47" y="3"/>
                    <a:pt x="44" y="0"/>
                    <a:pt x="40" y="0"/>
                  </a:cubicBezTo>
                  <a:close/>
                  <a:moveTo>
                    <a:pt x="5" y="54"/>
                  </a:moveTo>
                  <a:cubicBezTo>
                    <a:pt x="5" y="7"/>
                    <a:pt x="5" y="7"/>
                    <a:pt x="5" y="7"/>
                  </a:cubicBezTo>
                  <a:cubicBezTo>
                    <a:pt x="5" y="6"/>
                    <a:pt x="5" y="5"/>
                    <a:pt x="6" y="5"/>
                  </a:cubicBezTo>
                  <a:cubicBezTo>
                    <a:pt x="40" y="5"/>
                    <a:pt x="40" y="5"/>
                    <a:pt x="40" y="5"/>
                  </a:cubicBezTo>
                  <a:cubicBezTo>
                    <a:pt x="41" y="5"/>
                    <a:pt x="42" y="6"/>
                    <a:pt x="42" y="7"/>
                  </a:cubicBezTo>
                  <a:cubicBezTo>
                    <a:pt x="42" y="42"/>
                    <a:pt x="42" y="42"/>
                    <a:pt x="42" y="42"/>
                  </a:cubicBezTo>
                  <a:cubicBezTo>
                    <a:pt x="35" y="42"/>
                    <a:pt x="35" y="42"/>
                    <a:pt x="35" y="42"/>
                  </a:cubicBezTo>
                  <a:cubicBezTo>
                    <a:pt x="33" y="42"/>
                    <a:pt x="31" y="44"/>
                    <a:pt x="31" y="46"/>
                  </a:cubicBezTo>
                  <a:cubicBezTo>
                    <a:pt x="31" y="56"/>
                    <a:pt x="31" y="56"/>
                    <a:pt x="31" y="56"/>
                  </a:cubicBezTo>
                  <a:cubicBezTo>
                    <a:pt x="6" y="56"/>
                    <a:pt x="6" y="56"/>
                    <a:pt x="6" y="56"/>
                  </a:cubicBezTo>
                  <a:cubicBezTo>
                    <a:pt x="5" y="56"/>
                    <a:pt x="5" y="55"/>
                    <a:pt x="5" y="5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8" name="Freeform 29">
              <a:extLst>
                <a:ext uri="{FF2B5EF4-FFF2-40B4-BE49-F238E27FC236}">
                  <a16:creationId xmlns:a16="http://schemas.microsoft.com/office/drawing/2014/main" id="{90C12853-A42D-1CC3-E0C9-4F98ED1C0EB7}"/>
                </a:ext>
              </a:extLst>
            </p:cNvPr>
            <p:cNvSpPr>
              <a:spLocks/>
            </p:cNvSpPr>
            <p:nvPr/>
          </p:nvSpPr>
          <p:spPr bwMode="auto">
            <a:xfrm>
              <a:off x="4400550" y="5122863"/>
              <a:ext cx="234950" cy="36513"/>
            </a:xfrm>
            <a:custGeom>
              <a:avLst/>
              <a:gdLst>
                <a:gd name="T0" fmla="*/ 3 w 26"/>
                <a:gd name="T1" fmla="*/ 4 h 4"/>
                <a:gd name="T2" fmla="*/ 24 w 26"/>
                <a:gd name="T3" fmla="*/ 4 h 4"/>
                <a:gd name="T4" fmla="*/ 26 w 26"/>
                <a:gd name="T5" fmla="*/ 2 h 4"/>
                <a:gd name="T6" fmla="*/ 24 w 26"/>
                <a:gd name="T7" fmla="*/ 0 h 4"/>
                <a:gd name="T8" fmla="*/ 3 w 26"/>
                <a:gd name="T9" fmla="*/ 0 h 4"/>
                <a:gd name="T10" fmla="*/ 0 w 26"/>
                <a:gd name="T11" fmla="*/ 2 h 4"/>
                <a:gd name="T12" fmla="*/ 3 w 2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6" h="4">
                  <a:moveTo>
                    <a:pt x="3" y="4"/>
                  </a:moveTo>
                  <a:cubicBezTo>
                    <a:pt x="24" y="4"/>
                    <a:pt x="24" y="4"/>
                    <a:pt x="24" y="4"/>
                  </a:cubicBezTo>
                  <a:cubicBezTo>
                    <a:pt x="25" y="4"/>
                    <a:pt x="26" y="3"/>
                    <a:pt x="26" y="2"/>
                  </a:cubicBezTo>
                  <a:cubicBezTo>
                    <a:pt x="26" y="1"/>
                    <a:pt x="25" y="0"/>
                    <a:pt x="24" y="0"/>
                  </a:cubicBezTo>
                  <a:cubicBezTo>
                    <a:pt x="3" y="0"/>
                    <a:pt x="3" y="0"/>
                    <a:pt x="3" y="0"/>
                  </a:cubicBezTo>
                  <a:cubicBezTo>
                    <a:pt x="1" y="0"/>
                    <a:pt x="0" y="1"/>
                    <a:pt x="0" y="2"/>
                  </a:cubicBezTo>
                  <a:cubicBezTo>
                    <a:pt x="0" y="3"/>
                    <a:pt x="1" y="4"/>
                    <a:pt x="3"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9" name="Freeform 30">
              <a:extLst>
                <a:ext uri="{FF2B5EF4-FFF2-40B4-BE49-F238E27FC236}">
                  <a16:creationId xmlns:a16="http://schemas.microsoft.com/office/drawing/2014/main" id="{4A68D171-5880-C68C-B21A-4472907DC40E}"/>
                </a:ext>
              </a:extLst>
            </p:cNvPr>
            <p:cNvSpPr>
              <a:spLocks/>
            </p:cNvSpPr>
            <p:nvPr/>
          </p:nvSpPr>
          <p:spPr bwMode="auto">
            <a:xfrm>
              <a:off x="4400550" y="5203825"/>
              <a:ext cx="234950" cy="46038"/>
            </a:xfrm>
            <a:custGeom>
              <a:avLst/>
              <a:gdLst>
                <a:gd name="T0" fmla="*/ 3 w 26"/>
                <a:gd name="T1" fmla="*/ 5 h 5"/>
                <a:gd name="T2" fmla="*/ 24 w 26"/>
                <a:gd name="T3" fmla="*/ 5 h 5"/>
                <a:gd name="T4" fmla="*/ 26 w 26"/>
                <a:gd name="T5" fmla="*/ 2 h 5"/>
                <a:gd name="T6" fmla="*/ 24 w 26"/>
                <a:gd name="T7" fmla="*/ 0 h 5"/>
                <a:gd name="T8" fmla="*/ 3 w 26"/>
                <a:gd name="T9" fmla="*/ 0 h 5"/>
                <a:gd name="T10" fmla="*/ 0 w 26"/>
                <a:gd name="T11" fmla="*/ 2 h 5"/>
                <a:gd name="T12" fmla="*/ 3 w 26"/>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6" h="5">
                  <a:moveTo>
                    <a:pt x="3" y="5"/>
                  </a:moveTo>
                  <a:cubicBezTo>
                    <a:pt x="24" y="5"/>
                    <a:pt x="24" y="5"/>
                    <a:pt x="24" y="5"/>
                  </a:cubicBezTo>
                  <a:cubicBezTo>
                    <a:pt x="25" y="5"/>
                    <a:pt x="26" y="4"/>
                    <a:pt x="26" y="2"/>
                  </a:cubicBezTo>
                  <a:cubicBezTo>
                    <a:pt x="26" y="1"/>
                    <a:pt x="25" y="0"/>
                    <a:pt x="24" y="0"/>
                  </a:cubicBezTo>
                  <a:cubicBezTo>
                    <a:pt x="3" y="0"/>
                    <a:pt x="3" y="0"/>
                    <a:pt x="3" y="0"/>
                  </a:cubicBezTo>
                  <a:cubicBezTo>
                    <a:pt x="1" y="0"/>
                    <a:pt x="0" y="1"/>
                    <a:pt x="0" y="2"/>
                  </a:cubicBezTo>
                  <a:cubicBezTo>
                    <a:pt x="0" y="4"/>
                    <a:pt x="1" y="5"/>
                    <a:pt x="3"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0" name="Freeform 31">
              <a:extLst>
                <a:ext uri="{FF2B5EF4-FFF2-40B4-BE49-F238E27FC236}">
                  <a16:creationId xmlns:a16="http://schemas.microsoft.com/office/drawing/2014/main" id="{31AA26E5-F387-8BDA-C352-9372A3721929}"/>
                </a:ext>
              </a:extLst>
            </p:cNvPr>
            <p:cNvSpPr>
              <a:spLocks/>
            </p:cNvSpPr>
            <p:nvPr/>
          </p:nvSpPr>
          <p:spPr bwMode="auto">
            <a:xfrm>
              <a:off x="4400550" y="5294313"/>
              <a:ext cx="161925" cy="36513"/>
            </a:xfrm>
            <a:custGeom>
              <a:avLst/>
              <a:gdLst>
                <a:gd name="T0" fmla="*/ 16 w 18"/>
                <a:gd name="T1" fmla="*/ 0 h 4"/>
                <a:gd name="T2" fmla="*/ 3 w 18"/>
                <a:gd name="T3" fmla="*/ 0 h 4"/>
                <a:gd name="T4" fmla="*/ 0 w 18"/>
                <a:gd name="T5" fmla="*/ 2 h 4"/>
                <a:gd name="T6" fmla="*/ 3 w 18"/>
                <a:gd name="T7" fmla="*/ 4 h 4"/>
                <a:gd name="T8" fmla="*/ 16 w 18"/>
                <a:gd name="T9" fmla="*/ 4 h 4"/>
                <a:gd name="T10" fmla="*/ 18 w 18"/>
                <a:gd name="T11" fmla="*/ 2 h 4"/>
                <a:gd name="T12" fmla="*/ 16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6" y="0"/>
                  </a:moveTo>
                  <a:cubicBezTo>
                    <a:pt x="3" y="0"/>
                    <a:pt x="3" y="0"/>
                    <a:pt x="3" y="0"/>
                  </a:cubicBezTo>
                  <a:cubicBezTo>
                    <a:pt x="1" y="0"/>
                    <a:pt x="0" y="1"/>
                    <a:pt x="0" y="2"/>
                  </a:cubicBezTo>
                  <a:cubicBezTo>
                    <a:pt x="0" y="3"/>
                    <a:pt x="1" y="4"/>
                    <a:pt x="3" y="4"/>
                  </a:cubicBezTo>
                  <a:cubicBezTo>
                    <a:pt x="16" y="4"/>
                    <a:pt x="16" y="4"/>
                    <a:pt x="16" y="4"/>
                  </a:cubicBezTo>
                  <a:cubicBezTo>
                    <a:pt x="17" y="4"/>
                    <a:pt x="18" y="3"/>
                    <a:pt x="18" y="2"/>
                  </a:cubicBezTo>
                  <a:cubicBezTo>
                    <a:pt x="18" y="1"/>
                    <a:pt x="17" y="0"/>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1" name="Freeform 32">
              <a:extLst>
                <a:ext uri="{FF2B5EF4-FFF2-40B4-BE49-F238E27FC236}">
                  <a16:creationId xmlns:a16="http://schemas.microsoft.com/office/drawing/2014/main" id="{A6112897-48FD-AC1E-BF94-84216AA3A68E}"/>
                </a:ext>
              </a:extLst>
            </p:cNvPr>
            <p:cNvSpPr>
              <a:spLocks/>
            </p:cNvSpPr>
            <p:nvPr/>
          </p:nvSpPr>
          <p:spPr bwMode="auto">
            <a:xfrm>
              <a:off x="4210050" y="4914900"/>
              <a:ext cx="379413" cy="496888"/>
            </a:xfrm>
            <a:custGeom>
              <a:avLst/>
              <a:gdLst>
                <a:gd name="T0" fmla="*/ 14 w 42"/>
                <a:gd name="T1" fmla="*/ 7 h 55"/>
                <a:gd name="T2" fmla="*/ 42 w 42"/>
                <a:gd name="T3" fmla="*/ 7 h 55"/>
                <a:gd name="T4" fmla="*/ 42 w 42"/>
                <a:gd name="T5" fmla="*/ 4 h 55"/>
                <a:gd name="T6" fmla="*/ 38 w 42"/>
                <a:gd name="T7" fmla="*/ 0 h 55"/>
                <a:gd name="T8" fmla="*/ 4 w 42"/>
                <a:gd name="T9" fmla="*/ 0 h 55"/>
                <a:gd name="T10" fmla="*/ 0 w 42"/>
                <a:gd name="T11" fmla="*/ 4 h 55"/>
                <a:gd name="T12" fmla="*/ 0 w 42"/>
                <a:gd name="T13" fmla="*/ 52 h 55"/>
                <a:gd name="T14" fmla="*/ 4 w 42"/>
                <a:gd name="T15" fmla="*/ 55 h 55"/>
                <a:gd name="T16" fmla="*/ 7 w 42"/>
                <a:gd name="T17" fmla="*/ 55 h 55"/>
                <a:gd name="T18" fmla="*/ 7 w 42"/>
                <a:gd name="T19" fmla="*/ 17 h 55"/>
                <a:gd name="T20" fmla="*/ 14 w 42"/>
                <a:gd name="T21"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5">
                  <a:moveTo>
                    <a:pt x="14" y="7"/>
                  </a:moveTo>
                  <a:cubicBezTo>
                    <a:pt x="42" y="7"/>
                    <a:pt x="42" y="7"/>
                    <a:pt x="42" y="7"/>
                  </a:cubicBezTo>
                  <a:cubicBezTo>
                    <a:pt x="42" y="4"/>
                    <a:pt x="42" y="4"/>
                    <a:pt x="42" y="4"/>
                  </a:cubicBezTo>
                  <a:cubicBezTo>
                    <a:pt x="42" y="2"/>
                    <a:pt x="40" y="0"/>
                    <a:pt x="38" y="0"/>
                  </a:cubicBezTo>
                  <a:cubicBezTo>
                    <a:pt x="4" y="0"/>
                    <a:pt x="4" y="0"/>
                    <a:pt x="4" y="0"/>
                  </a:cubicBezTo>
                  <a:cubicBezTo>
                    <a:pt x="2" y="0"/>
                    <a:pt x="0" y="2"/>
                    <a:pt x="0" y="4"/>
                  </a:cubicBezTo>
                  <a:cubicBezTo>
                    <a:pt x="0" y="52"/>
                    <a:pt x="0" y="52"/>
                    <a:pt x="0" y="52"/>
                  </a:cubicBezTo>
                  <a:cubicBezTo>
                    <a:pt x="0" y="54"/>
                    <a:pt x="2" y="55"/>
                    <a:pt x="4" y="55"/>
                  </a:cubicBezTo>
                  <a:cubicBezTo>
                    <a:pt x="7" y="55"/>
                    <a:pt x="7" y="55"/>
                    <a:pt x="7" y="55"/>
                  </a:cubicBezTo>
                  <a:cubicBezTo>
                    <a:pt x="7" y="17"/>
                    <a:pt x="7" y="17"/>
                    <a:pt x="7" y="17"/>
                  </a:cubicBezTo>
                  <a:cubicBezTo>
                    <a:pt x="7" y="7"/>
                    <a:pt x="14" y="7"/>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81" name="Parallelogram 180">
            <a:extLst>
              <a:ext uri="{FF2B5EF4-FFF2-40B4-BE49-F238E27FC236}">
                <a16:creationId xmlns:a16="http://schemas.microsoft.com/office/drawing/2014/main" id="{D0775D5C-8FA9-F3C3-3172-3489BC18DDC9}"/>
              </a:ext>
            </a:extLst>
          </p:cNvPr>
          <p:cNvSpPr/>
          <p:nvPr/>
        </p:nvSpPr>
        <p:spPr>
          <a:xfrm>
            <a:off x="7733945" y="1"/>
            <a:ext cx="1428384" cy="6858000"/>
          </a:xfrm>
          <a:prstGeom prst="parallelogram">
            <a:avLst>
              <a:gd name="adj" fmla="val 7134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1A893FE0-4BB4-C6F6-6CCF-A30BF7A68C8C}"/>
              </a:ext>
            </a:extLst>
          </p:cNvPr>
          <p:cNvSpPr txBox="1"/>
          <p:nvPr/>
        </p:nvSpPr>
        <p:spPr>
          <a:xfrm>
            <a:off x="529609" y="1468527"/>
            <a:ext cx="8103410" cy="2823850"/>
          </a:xfrm>
          <a:prstGeom prst="rect">
            <a:avLst/>
          </a:prstGeom>
          <a:noFill/>
        </p:spPr>
        <p:txBody>
          <a:bodyPr wrap="square" lIns="0" tIns="0" rIns="0" bIns="0">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5A800"/>
                </a:solidFill>
                <a:effectLst/>
                <a:uLnTx/>
                <a:uFillTx/>
                <a:latin typeface="Arial"/>
                <a:ea typeface="+mn-ea"/>
                <a:cs typeface="+mn-cs"/>
              </a:rPr>
              <a:t>Our Commitment</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At Crowe, we are committed to building a professional services firm focused on sustainability. We do this by setting out a strategic plan that takes the longer-term view to delivering real benefits and outcomes for our people and our clients. </a:t>
            </a:r>
          </a:p>
          <a:p>
            <a:pPr marL="0" marR="0" lvl="0" indent="0" algn="just" defTabSz="914400" rtl="0" eaLnBrk="1" fontAlgn="auto" latinLnBrk="0" hangingPunct="1">
              <a:lnSpc>
                <a:spcPct val="100000"/>
              </a:lnSpc>
              <a:spcBef>
                <a:spcPts val="0"/>
              </a:spcBef>
              <a:spcAft>
                <a:spcPts val="3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We play our part in building an inclusive, sustainable, and resilient future for people and the planet through our values which encompass elements that are interconnected and crucial for the wellbeing of individuals and societies including:</a:t>
            </a:r>
          </a:p>
          <a:p>
            <a:pPr marL="0" marR="0" lvl="0" indent="0" algn="ctr" defTabSz="914400" rtl="0" eaLnBrk="1" fontAlgn="auto" latinLnBrk="0" hangingPunct="1">
              <a:lnSpc>
                <a:spcPct val="100000"/>
              </a:lnSpc>
              <a:spcBef>
                <a:spcPts val="300"/>
              </a:spcBef>
              <a:spcAft>
                <a:spcPts val="600"/>
              </a:spcAft>
              <a:buClrTx/>
              <a:buSzTx/>
              <a:buFontTx/>
              <a:buNone/>
              <a:tabLst/>
              <a:defRPr/>
            </a:pPr>
            <a:r>
              <a:rPr kumimoji="0" lang="en-GB" sz="1200" b="1" i="0" u="none" strike="noStrike" kern="1200" cap="none" spc="0" normalizeH="0" baseline="0" noProof="0" dirty="0">
                <a:ln>
                  <a:noFill/>
                </a:ln>
                <a:solidFill>
                  <a:srgbClr val="000000">
                    <a:lumMod val="50000"/>
                    <a:lumOff val="50000"/>
                  </a:srgbClr>
                </a:solidFill>
                <a:effectLst/>
                <a:uLnTx/>
                <a:uFillTx/>
                <a:latin typeface="Arial"/>
                <a:ea typeface="+mn-ea"/>
                <a:cs typeface="+mn-cs"/>
              </a:rPr>
              <a:t>economic growth     </a:t>
            </a:r>
            <a:r>
              <a:rPr kumimoji="0" lang="en-GB" sz="1200" b="1" i="0" u="none" strike="noStrike" kern="1200" cap="none" spc="0" normalizeH="0" baseline="0" noProof="0" dirty="0">
                <a:ln>
                  <a:noFill/>
                </a:ln>
                <a:solidFill>
                  <a:srgbClr val="000000"/>
                </a:solidFill>
                <a:effectLst/>
                <a:uLnTx/>
                <a:uFillTx/>
                <a:latin typeface="Arial"/>
                <a:ea typeface="+mn-ea"/>
                <a:cs typeface="+mn-cs"/>
              </a:rPr>
              <a:t>| </a:t>
            </a:r>
            <a:r>
              <a:rPr kumimoji="0" lang="en-GB" sz="1200" b="1" i="0" u="none" strike="noStrike" kern="1200" cap="none" spc="0" normalizeH="0" baseline="0" noProof="0" dirty="0">
                <a:ln>
                  <a:noFill/>
                </a:ln>
                <a:solidFill>
                  <a:srgbClr val="F5A800"/>
                </a:solidFill>
                <a:effectLst/>
                <a:uLnTx/>
                <a:uFillTx/>
                <a:latin typeface="Arial"/>
                <a:ea typeface="+mn-ea"/>
                <a:cs typeface="+mn-cs"/>
              </a:rPr>
              <a:t>    </a:t>
            </a:r>
            <a:r>
              <a:rPr kumimoji="0" lang="en-GB" sz="1200" b="1" i="0" u="none" strike="noStrike" kern="1200" cap="none" spc="0" normalizeH="0" baseline="0" noProof="0" dirty="0">
                <a:ln>
                  <a:noFill/>
                </a:ln>
                <a:solidFill>
                  <a:srgbClr val="000000">
                    <a:lumMod val="50000"/>
                    <a:lumOff val="50000"/>
                  </a:srgbClr>
                </a:solidFill>
                <a:effectLst/>
                <a:uLnTx/>
                <a:uFillTx/>
                <a:latin typeface="Arial"/>
                <a:ea typeface="+mn-ea"/>
                <a:cs typeface="+mn-cs"/>
              </a:rPr>
              <a:t>social inclusion   </a:t>
            </a:r>
            <a:r>
              <a:rPr kumimoji="0" lang="en-GB" sz="1200" b="1" i="0" u="none" strike="noStrike" kern="1200" cap="none" spc="0" normalizeH="0" baseline="0" noProof="0" dirty="0">
                <a:ln>
                  <a:noFill/>
                </a:ln>
                <a:solidFill>
                  <a:srgbClr val="F5A800"/>
                </a:solidFill>
                <a:effectLst/>
                <a:uLnTx/>
                <a:uFillTx/>
                <a:latin typeface="Arial"/>
                <a:ea typeface="+mn-ea"/>
                <a:cs typeface="+mn-cs"/>
              </a:rPr>
              <a:t>  </a:t>
            </a:r>
            <a:r>
              <a:rPr kumimoji="0" lang="en-GB" sz="1200" b="1" i="0" u="none" strike="noStrike" kern="1200" cap="none" spc="0" normalizeH="0" baseline="0" noProof="0" dirty="0">
                <a:ln>
                  <a:noFill/>
                </a:ln>
                <a:solidFill>
                  <a:srgbClr val="000000"/>
                </a:solidFill>
                <a:effectLst/>
                <a:uLnTx/>
                <a:uFillTx/>
                <a:latin typeface="Arial"/>
                <a:ea typeface="+mn-ea"/>
                <a:cs typeface="+mn-cs"/>
              </a:rPr>
              <a:t>|</a:t>
            </a:r>
            <a:r>
              <a:rPr kumimoji="0" lang="en-GB" sz="1200" b="1" i="0" u="none" strike="noStrike" kern="1200" cap="none" spc="0" normalizeH="0" baseline="0" noProof="0" dirty="0">
                <a:ln>
                  <a:noFill/>
                </a:ln>
                <a:solidFill>
                  <a:srgbClr val="F5A800"/>
                </a:solidFill>
                <a:effectLst/>
                <a:uLnTx/>
                <a:uFillTx/>
                <a:latin typeface="Arial"/>
                <a:ea typeface="+mn-ea"/>
                <a:cs typeface="+mn-cs"/>
              </a:rPr>
              <a:t>     </a:t>
            </a:r>
            <a:r>
              <a:rPr kumimoji="0" lang="en-GB" sz="1200" b="1" i="0" u="none" strike="noStrike" kern="1200" cap="none" spc="0" normalizeH="0" baseline="0" noProof="0" dirty="0">
                <a:ln>
                  <a:noFill/>
                </a:ln>
                <a:solidFill>
                  <a:srgbClr val="000000">
                    <a:lumMod val="50000"/>
                    <a:lumOff val="50000"/>
                  </a:srgbClr>
                </a:solidFill>
                <a:effectLst/>
                <a:uLnTx/>
                <a:uFillTx/>
                <a:latin typeface="Arial"/>
                <a:ea typeface="+mn-ea"/>
                <a:cs typeface="+mn-cs"/>
              </a:rPr>
              <a:t>environmental protection</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As part of our internal governance, we have in place a series of sustainability-related policies and documents, including:</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F5A800"/>
                </a:solidFill>
                <a:effectLst/>
                <a:uLnTx/>
                <a:uFillTx/>
                <a:latin typeface="Roboto" panose="02000000000000000000" pitchFamily="2" charset="0"/>
                <a:ea typeface="+mn-ea"/>
                <a:cs typeface="+mn-cs"/>
                <a:hlinkClick r:id="rId4"/>
              </a:rPr>
              <a:t>Sustainability Policy </a:t>
            </a: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 What sustainability means to us and why it is important;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F5A800"/>
                </a:solidFill>
                <a:effectLst/>
                <a:uLnTx/>
                <a:uFillTx/>
                <a:latin typeface="Roboto" panose="02000000000000000000" pitchFamily="2" charset="0"/>
                <a:ea typeface="+mn-ea"/>
                <a:cs typeface="+mn-cs"/>
                <a:hlinkClick r:id="rId5"/>
              </a:rPr>
              <a:t>Sustainability Strategy </a:t>
            </a: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 Our priorities and commitments over the next 24 months;</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srgbClr val="F5A800"/>
                </a:solidFill>
                <a:effectLst/>
                <a:uLnTx/>
                <a:uFillTx/>
                <a:latin typeface="Roboto" panose="02000000000000000000" pitchFamily="2" charset="0"/>
                <a:ea typeface="+mn-ea"/>
                <a:cs typeface="+mn-cs"/>
                <a:hlinkClick r:id="rId6"/>
              </a:rPr>
              <a:t>Supplier Code of Conduct </a:t>
            </a: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 Ensuring ethical business practices of our suppliers and supply chain.</a:t>
            </a:r>
          </a:p>
          <a:p>
            <a:pPr marL="0" marR="0" lvl="0" indent="0" algn="l" defTabSz="914400" rtl="0" eaLnBrk="1" fontAlgn="auto" latinLnBrk="0" hangingPunct="1">
              <a:lnSpc>
                <a:spcPct val="100000"/>
              </a:lnSpc>
              <a:spcBef>
                <a:spcPts val="300"/>
              </a:spcBef>
              <a:spcAft>
                <a:spcPts val="600"/>
              </a:spcAft>
              <a:buClrTx/>
              <a:buSzTx/>
              <a:buFontTx/>
              <a:buNone/>
              <a:tabLst/>
              <a:defRPr/>
            </a:pPr>
            <a:endParaRPr kumimoji="0" lang="en-GB" sz="1200" b="0" i="0" u="none" strike="noStrike" kern="1200" cap="none" spc="0" normalizeH="0" baseline="0" noProof="0" dirty="0">
              <a:ln>
                <a:noFill/>
              </a:ln>
              <a:solidFill>
                <a:srgbClr val="000000">
                  <a:lumMod val="50000"/>
                  <a:lumOff val="50000"/>
                </a:srgbClr>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endParaRPr>
          </a:p>
        </p:txBody>
      </p:sp>
      <p:sp>
        <p:nvSpPr>
          <p:cNvPr id="187" name="TextBox 186">
            <a:extLst>
              <a:ext uri="{FF2B5EF4-FFF2-40B4-BE49-F238E27FC236}">
                <a16:creationId xmlns:a16="http://schemas.microsoft.com/office/drawing/2014/main" id="{6ED76A46-E548-E2D3-4BF6-EC2ABF9604B4}"/>
              </a:ext>
            </a:extLst>
          </p:cNvPr>
          <p:cNvSpPr txBox="1"/>
          <p:nvPr/>
        </p:nvSpPr>
        <p:spPr>
          <a:xfrm>
            <a:off x="1938406" y="6512837"/>
            <a:ext cx="6927259" cy="16927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Find out more about our sustainability journey on our </a:t>
            </a:r>
            <a:r>
              <a:rPr kumimoji="0" lang="en-GB" sz="1100" b="1" i="0" u="none" strike="noStrike" kern="1200" cap="none" spc="0" normalizeH="0" baseline="0" noProof="0" dirty="0">
                <a:ln>
                  <a:noFill/>
                </a:ln>
                <a:solidFill>
                  <a:srgbClr val="000000"/>
                </a:solidFill>
                <a:effectLst/>
                <a:uLnTx/>
                <a:uFillTx/>
                <a:latin typeface="Arial"/>
                <a:ea typeface="+mn-ea"/>
                <a:cs typeface="+mn-cs"/>
                <a:hlinkClick r:id="rId7"/>
              </a:rPr>
              <a:t>website</a:t>
            </a:r>
            <a:r>
              <a:rPr kumimoji="0" lang="en-GB" sz="1100" b="0" i="0" u="none" strike="noStrike" kern="1200" cap="none" spc="0" normalizeH="0" baseline="0" noProof="0" dirty="0">
                <a:ln>
                  <a:noFill/>
                </a:ln>
                <a:solidFill>
                  <a:srgbClr val="000000"/>
                </a:solidFill>
                <a:effectLst/>
                <a:uLnTx/>
                <a:uFillTx/>
                <a:latin typeface="Arial"/>
                <a:ea typeface="+mn-ea"/>
                <a:cs typeface="+mn-cs"/>
              </a:rPr>
              <a:t>.</a:t>
            </a:r>
          </a:p>
        </p:txBody>
      </p:sp>
      <p:sp>
        <p:nvSpPr>
          <p:cNvPr id="3" name="Rectangle 2">
            <a:extLst>
              <a:ext uri="{FF2B5EF4-FFF2-40B4-BE49-F238E27FC236}">
                <a16:creationId xmlns:a16="http://schemas.microsoft.com/office/drawing/2014/main" id="{B7BC1F78-34D5-125C-807B-64BF2129A55E}"/>
              </a:ext>
            </a:extLst>
          </p:cNvPr>
          <p:cNvSpPr/>
          <p:nvPr/>
        </p:nvSpPr>
        <p:spPr>
          <a:xfrm>
            <a:off x="424320" y="3900069"/>
            <a:ext cx="7807903" cy="25182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Our approach to Equality, Diversity &amp; Inclusion</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Our goal is to build a diverse, inclusive, and empowered workforce. We ensure our people continue to improve their skill set, remain ready for the future and aim to create a genuinely inclusive and respectful culture that promotes wellbeing both in and out of work.</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Our firmwide approach to Equality, Diversity &amp; Inclusion (ED&amp;I) is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Create a truly inclusive organisation and celebrate the benefits that diverse teams bring us, as a firm, and as individuals. We believe more diverse teams make better decisions for our clients and our business. We each have much to bring, much to learn, and much to give.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Eliminate discrimination, harassment, and victimisation for all our people, as well as the wider communities we work with, advance equality of opportunity, tackle prejudice, and promote understanding and education.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We achieve our objectives through our </a:t>
            </a:r>
            <a:r>
              <a:rPr kumimoji="0" lang="en-GB" sz="1200" b="1" i="0" u="none" strike="noStrike" kern="1200" cap="none" spc="0" normalizeH="0" baseline="0" noProof="0" dirty="0">
                <a:ln>
                  <a:noFill/>
                </a:ln>
                <a:solidFill>
                  <a:srgbClr val="000000"/>
                </a:solidFill>
                <a:effectLst/>
                <a:uLnTx/>
                <a:uFillTx/>
                <a:latin typeface="Arial"/>
                <a:ea typeface="+mn-ea"/>
                <a:cs typeface="+mn-cs"/>
              </a:rPr>
              <a:t>ED&amp;I communities</a:t>
            </a:r>
            <a:r>
              <a:rPr kumimoji="0" lang="en-GB" sz="1200" b="0" i="0" u="none" strike="noStrike" kern="1200" cap="none" spc="0" normalizeH="0" baseline="0" noProof="0" dirty="0">
                <a:ln>
                  <a:noFill/>
                </a:ln>
                <a:solidFill>
                  <a:srgbClr val="000000"/>
                </a:solidFill>
                <a:effectLst/>
                <a:uLnTx/>
                <a:uFillTx/>
                <a:latin typeface="Arial"/>
                <a:ea typeface="+mn-ea"/>
                <a:cs typeface="+mn-cs"/>
              </a:rPr>
              <a:t>, including </a:t>
            </a:r>
            <a:r>
              <a:rPr kumimoji="0" lang="en-GB" sz="1200" b="0" i="0" u="none" strike="noStrike" kern="1200" cap="none" spc="-10" normalizeH="0" baseline="0" noProof="0" dirty="0">
                <a:ln>
                  <a:noFill/>
                </a:ln>
                <a:solidFill>
                  <a:srgbClr val="000000"/>
                </a:solidFill>
                <a:effectLst/>
                <a:uLnTx/>
                <a:uFillTx/>
                <a:latin typeface="Arial"/>
                <a:ea typeface="+mn-ea"/>
                <a:cs typeface="+mn-cs"/>
              </a:rPr>
              <a:t>Women’s Empowerment Programme,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10" normalizeH="0" baseline="0" noProof="0" dirty="0">
                <a:ln>
                  <a:noFill/>
                </a:ln>
                <a:solidFill>
                  <a:srgbClr val="000000"/>
                </a:solidFill>
                <a:effectLst/>
                <a:uLnTx/>
                <a:uFillTx/>
                <a:latin typeface="Arial"/>
                <a:ea typeface="+mn-ea"/>
                <a:cs typeface="+mn-cs"/>
              </a:rPr>
              <a:t>LGBTQ+, </a:t>
            </a:r>
            <a:r>
              <a:rPr kumimoji="0" lang="en-GB" sz="1200" b="0" i="0" u="none" strike="noStrike" kern="1200" cap="none" spc="0" normalizeH="0" baseline="0" noProof="0" dirty="0">
                <a:ln>
                  <a:noFill/>
                </a:ln>
                <a:solidFill>
                  <a:srgbClr val="000000"/>
                </a:solidFill>
                <a:effectLst/>
                <a:uLnTx/>
                <a:uFillTx/>
                <a:latin typeface="Arial"/>
                <a:ea typeface="+mn-ea"/>
                <a:cs typeface="+mn-cs"/>
              </a:rPr>
              <a:t>REACH (Race, Ethnicity and Cultural Heritage), and CAN (Crowe Ability Network).</a:t>
            </a:r>
          </a:p>
        </p:txBody>
      </p:sp>
    </p:spTree>
    <p:extLst>
      <p:ext uri="{BB962C8B-B14F-4D97-AF65-F5344CB8AC3E}">
        <p14:creationId xmlns:p14="http://schemas.microsoft.com/office/powerpoint/2010/main" val="3340462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B5322-C53D-176D-73BA-FCA6D92457E5}"/>
            </a:ext>
          </a:extLst>
        </p:cNvPr>
        <p:cNvGrpSpPr/>
        <p:nvPr/>
      </p:nvGrpSpPr>
      <p:grpSpPr>
        <a:xfrm>
          <a:off x="0" y="0"/>
          <a:ext cx="0" cy="0"/>
          <a:chOff x="0" y="0"/>
          <a:chExt cx="0" cy="0"/>
        </a:xfrm>
      </p:grpSpPr>
      <p:pic>
        <p:nvPicPr>
          <p:cNvPr id="168" name="Picture 167">
            <a:extLst>
              <a:ext uri="{FF2B5EF4-FFF2-40B4-BE49-F238E27FC236}">
                <a16:creationId xmlns:a16="http://schemas.microsoft.com/office/drawing/2014/main" id="{A4CA80DA-7F7C-FAE3-EA8D-CE0399AE5B4A}"/>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p:blipFill>
        <p:spPr>
          <a:xfrm>
            <a:off x="8065442" y="-7179"/>
            <a:ext cx="4126557" cy="6865179"/>
          </a:xfrm>
          <a:prstGeom prst="rect">
            <a:avLst/>
          </a:prstGeom>
        </p:spPr>
      </p:pic>
      <p:grpSp>
        <p:nvGrpSpPr>
          <p:cNvPr id="170" name="Group 169">
            <a:extLst>
              <a:ext uri="{FF2B5EF4-FFF2-40B4-BE49-F238E27FC236}">
                <a16:creationId xmlns:a16="http://schemas.microsoft.com/office/drawing/2014/main" id="{BBE5E76B-2A98-4F9B-2D55-957229E2BA3C}"/>
              </a:ext>
            </a:extLst>
          </p:cNvPr>
          <p:cNvGrpSpPr/>
          <p:nvPr/>
        </p:nvGrpSpPr>
        <p:grpSpPr>
          <a:xfrm>
            <a:off x="0" y="-7180"/>
            <a:ext cx="9352450" cy="6895511"/>
            <a:chOff x="0" y="43628"/>
            <a:chExt cx="9086485" cy="6872340"/>
          </a:xfrm>
          <a:solidFill>
            <a:schemeClr val="bg1"/>
          </a:solidFill>
        </p:grpSpPr>
        <p:sp>
          <p:nvSpPr>
            <p:cNvPr id="171" name="Rectangle 170">
              <a:extLst>
                <a:ext uri="{FF2B5EF4-FFF2-40B4-BE49-F238E27FC236}">
                  <a16:creationId xmlns:a16="http://schemas.microsoft.com/office/drawing/2014/main" id="{72AEC1DD-1EEE-9F25-0596-649D3A2180F1}"/>
                </a:ext>
              </a:extLst>
            </p:cNvPr>
            <p:cNvSpPr/>
            <p:nvPr/>
          </p:nvSpPr>
          <p:spPr>
            <a:xfrm>
              <a:off x="0" y="43628"/>
              <a:ext cx="8065443"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7" name="Right Triangle 176">
              <a:extLst>
                <a:ext uri="{FF2B5EF4-FFF2-40B4-BE49-F238E27FC236}">
                  <a16:creationId xmlns:a16="http://schemas.microsoft.com/office/drawing/2014/main" id="{AA974DD8-24D1-80EA-D747-CC3A1398880D}"/>
                </a:ext>
              </a:extLst>
            </p:cNvPr>
            <p:cNvSpPr/>
            <p:nvPr/>
          </p:nvSpPr>
          <p:spPr>
            <a:xfrm flipV="1">
              <a:off x="8065443" y="43628"/>
              <a:ext cx="1021042" cy="687234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9" name="Title 1">
            <a:extLst>
              <a:ext uri="{FF2B5EF4-FFF2-40B4-BE49-F238E27FC236}">
                <a16:creationId xmlns:a16="http://schemas.microsoft.com/office/drawing/2014/main" id="{B554C063-FDC1-DF47-D369-67B1F286A96A}"/>
              </a:ext>
            </a:extLst>
          </p:cNvPr>
          <p:cNvSpPr>
            <a:spLocks noGrp="1"/>
          </p:cNvSpPr>
          <p:nvPr>
            <p:ph type="title"/>
          </p:nvPr>
        </p:nvSpPr>
        <p:spPr/>
        <p:txBody>
          <a:bodyPr/>
          <a:lstStyle/>
          <a:p>
            <a:r>
              <a:rPr lang="en-GB" dirty="0">
                <a:solidFill>
                  <a:schemeClr val="tx1"/>
                </a:solidFill>
              </a:rPr>
              <a:t>Our sustainability credentials (2/2)</a:t>
            </a:r>
          </a:p>
        </p:txBody>
      </p:sp>
      <p:sp>
        <p:nvSpPr>
          <p:cNvPr id="6" name="TextBox 5">
            <a:extLst>
              <a:ext uri="{FF2B5EF4-FFF2-40B4-BE49-F238E27FC236}">
                <a16:creationId xmlns:a16="http://schemas.microsoft.com/office/drawing/2014/main" id="{D218A121-A11C-8C99-A335-D8EB86C50E74}"/>
              </a:ext>
            </a:extLst>
          </p:cNvPr>
          <p:cNvSpPr txBox="1"/>
          <p:nvPr/>
        </p:nvSpPr>
        <p:spPr>
          <a:xfrm>
            <a:off x="540000" y="6523912"/>
            <a:ext cx="1131720" cy="12311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a:ea typeface="+mn-ea"/>
                <a:cs typeface="+mn-cs"/>
              </a:rPr>
              <a:t>© 2023 Crowe U.K. LLP </a:t>
            </a:r>
          </a:p>
        </p:txBody>
      </p:sp>
      <p:sp>
        <p:nvSpPr>
          <p:cNvPr id="25" name="TextBox 24">
            <a:extLst>
              <a:ext uri="{FF2B5EF4-FFF2-40B4-BE49-F238E27FC236}">
                <a16:creationId xmlns:a16="http://schemas.microsoft.com/office/drawing/2014/main" id="{9A316366-59A0-BD65-01BA-FCA0A2A54A47}"/>
              </a:ext>
            </a:extLst>
          </p:cNvPr>
          <p:cNvSpPr txBox="1"/>
          <p:nvPr/>
        </p:nvSpPr>
        <p:spPr>
          <a:xfrm>
            <a:off x="9405474" y="1066771"/>
            <a:ext cx="2492740" cy="861774"/>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a:ea typeface="+mn-ea"/>
                <a:cs typeface="+mn-cs"/>
              </a:rPr>
              <a:t>We aim to deliver on our commitment and keep track of our development across the following elements:</a:t>
            </a:r>
            <a:endParaRPr kumimoji="0" lang="en-GB" sz="11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F7597F2B-7E30-1D14-E58F-8CA249D0AE5D}"/>
              </a:ext>
            </a:extLst>
          </p:cNvPr>
          <p:cNvGrpSpPr/>
          <p:nvPr/>
        </p:nvGrpSpPr>
        <p:grpSpPr>
          <a:xfrm>
            <a:off x="9763791" y="2483695"/>
            <a:ext cx="377624" cy="201886"/>
            <a:chOff x="4092575" y="3937000"/>
            <a:chExt cx="750888" cy="425450"/>
          </a:xfrm>
          <a:solidFill>
            <a:schemeClr val="bg1"/>
          </a:solidFill>
        </p:grpSpPr>
        <p:sp>
          <p:nvSpPr>
            <p:cNvPr id="27" name="Freeform 81">
              <a:extLst>
                <a:ext uri="{FF2B5EF4-FFF2-40B4-BE49-F238E27FC236}">
                  <a16:creationId xmlns:a16="http://schemas.microsoft.com/office/drawing/2014/main" id="{E9D4A8F7-1FCA-EB4D-D8AC-CD94D915B795}"/>
                </a:ext>
              </a:extLst>
            </p:cNvPr>
            <p:cNvSpPr>
              <a:spLocks/>
            </p:cNvSpPr>
            <p:nvPr/>
          </p:nvSpPr>
          <p:spPr bwMode="auto">
            <a:xfrm>
              <a:off x="4635500" y="4054475"/>
              <a:ext cx="207963" cy="307975"/>
            </a:xfrm>
            <a:custGeom>
              <a:avLst/>
              <a:gdLst>
                <a:gd name="T0" fmla="*/ 20 w 23"/>
                <a:gd name="T1" fmla="*/ 22 h 34"/>
                <a:gd name="T2" fmla="*/ 15 w 23"/>
                <a:gd name="T3" fmla="*/ 21 h 34"/>
                <a:gd name="T4" fmla="*/ 13 w 23"/>
                <a:gd name="T5" fmla="*/ 20 h 34"/>
                <a:gd name="T6" fmla="*/ 12 w 23"/>
                <a:gd name="T7" fmla="*/ 17 h 34"/>
                <a:gd name="T8" fmla="*/ 14 w 23"/>
                <a:gd name="T9" fmla="*/ 14 h 34"/>
                <a:gd name="T10" fmla="*/ 15 w 23"/>
                <a:gd name="T11" fmla="*/ 13 h 34"/>
                <a:gd name="T12" fmla="*/ 16 w 23"/>
                <a:gd name="T13" fmla="*/ 10 h 34"/>
                <a:gd name="T14" fmla="*/ 15 w 23"/>
                <a:gd name="T15" fmla="*/ 10 h 34"/>
                <a:gd name="T16" fmla="*/ 15 w 23"/>
                <a:gd name="T17" fmla="*/ 10 h 34"/>
                <a:gd name="T18" fmla="*/ 13 w 23"/>
                <a:gd name="T19" fmla="*/ 2 h 34"/>
                <a:gd name="T20" fmla="*/ 8 w 23"/>
                <a:gd name="T21" fmla="*/ 0 h 34"/>
                <a:gd name="T22" fmla="*/ 2 w 23"/>
                <a:gd name="T23" fmla="*/ 2 h 34"/>
                <a:gd name="T24" fmla="*/ 1 w 23"/>
                <a:gd name="T25" fmla="*/ 10 h 34"/>
                <a:gd name="T26" fmla="*/ 1 w 23"/>
                <a:gd name="T27" fmla="*/ 10 h 34"/>
                <a:gd name="T28" fmla="*/ 0 w 23"/>
                <a:gd name="T29" fmla="*/ 10 h 34"/>
                <a:gd name="T30" fmla="*/ 1 w 23"/>
                <a:gd name="T31" fmla="*/ 13 h 34"/>
                <a:gd name="T32" fmla="*/ 2 w 23"/>
                <a:gd name="T33" fmla="*/ 14 h 34"/>
                <a:gd name="T34" fmla="*/ 4 w 23"/>
                <a:gd name="T35" fmla="*/ 17 h 34"/>
                <a:gd name="T36" fmla="*/ 3 w 23"/>
                <a:gd name="T37" fmla="*/ 19 h 34"/>
                <a:gd name="T38" fmla="*/ 5 w 23"/>
                <a:gd name="T39" fmla="*/ 34 h 34"/>
                <a:gd name="T40" fmla="*/ 5 w 23"/>
                <a:gd name="T41" fmla="*/ 34 h 34"/>
                <a:gd name="T42" fmla="*/ 23 w 23"/>
                <a:gd name="T43" fmla="*/ 34 h 34"/>
                <a:gd name="T44" fmla="*/ 20 w 23"/>
                <a:gd name="T4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4">
                  <a:moveTo>
                    <a:pt x="20" y="22"/>
                  </a:moveTo>
                  <a:cubicBezTo>
                    <a:pt x="19" y="21"/>
                    <a:pt x="16" y="21"/>
                    <a:pt x="15" y="21"/>
                  </a:cubicBezTo>
                  <a:cubicBezTo>
                    <a:pt x="14" y="21"/>
                    <a:pt x="14" y="20"/>
                    <a:pt x="13" y="20"/>
                  </a:cubicBezTo>
                  <a:cubicBezTo>
                    <a:pt x="13" y="19"/>
                    <a:pt x="12" y="18"/>
                    <a:pt x="12" y="17"/>
                  </a:cubicBezTo>
                  <a:cubicBezTo>
                    <a:pt x="13" y="16"/>
                    <a:pt x="14" y="15"/>
                    <a:pt x="14" y="14"/>
                  </a:cubicBezTo>
                  <a:cubicBezTo>
                    <a:pt x="15" y="14"/>
                    <a:pt x="15" y="13"/>
                    <a:pt x="15" y="13"/>
                  </a:cubicBezTo>
                  <a:cubicBezTo>
                    <a:pt x="15" y="12"/>
                    <a:pt x="16" y="11"/>
                    <a:pt x="16" y="10"/>
                  </a:cubicBezTo>
                  <a:cubicBezTo>
                    <a:pt x="15" y="10"/>
                    <a:pt x="15" y="10"/>
                    <a:pt x="15" y="10"/>
                  </a:cubicBezTo>
                  <a:cubicBezTo>
                    <a:pt x="15" y="10"/>
                    <a:pt x="15" y="10"/>
                    <a:pt x="15" y="10"/>
                  </a:cubicBezTo>
                  <a:cubicBezTo>
                    <a:pt x="16" y="5"/>
                    <a:pt x="15" y="4"/>
                    <a:pt x="13" y="2"/>
                  </a:cubicBezTo>
                  <a:cubicBezTo>
                    <a:pt x="12" y="1"/>
                    <a:pt x="10" y="1"/>
                    <a:pt x="8" y="0"/>
                  </a:cubicBezTo>
                  <a:cubicBezTo>
                    <a:pt x="6" y="1"/>
                    <a:pt x="4" y="1"/>
                    <a:pt x="2" y="2"/>
                  </a:cubicBezTo>
                  <a:cubicBezTo>
                    <a:pt x="1" y="4"/>
                    <a:pt x="0" y="5"/>
                    <a:pt x="1" y="10"/>
                  </a:cubicBezTo>
                  <a:cubicBezTo>
                    <a:pt x="1" y="10"/>
                    <a:pt x="1" y="10"/>
                    <a:pt x="1" y="10"/>
                  </a:cubicBezTo>
                  <a:cubicBezTo>
                    <a:pt x="0" y="10"/>
                    <a:pt x="0" y="10"/>
                    <a:pt x="0" y="10"/>
                  </a:cubicBezTo>
                  <a:cubicBezTo>
                    <a:pt x="0" y="11"/>
                    <a:pt x="0" y="12"/>
                    <a:pt x="1" y="13"/>
                  </a:cubicBezTo>
                  <a:cubicBezTo>
                    <a:pt x="1" y="13"/>
                    <a:pt x="1" y="14"/>
                    <a:pt x="2" y="14"/>
                  </a:cubicBezTo>
                  <a:cubicBezTo>
                    <a:pt x="2" y="15"/>
                    <a:pt x="3" y="16"/>
                    <a:pt x="4" y="17"/>
                  </a:cubicBezTo>
                  <a:cubicBezTo>
                    <a:pt x="4" y="18"/>
                    <a:pt x="3" y="19"/>
                    <a:pt x="3" y="19"/>
                  </a:cubicBezTo>
                  <a:cubicBezTo>
                    <a:pt x="4" y="22"/>
                    <a:pt x="5" y="26"/>
                    <a:pt x="5" y="34"/>
                  </a:cubicBezTo>
                  <a:cubicBezTo>
                    <a:pt x="5" y="34"/>
                    <a:pt x="5" y="34"/>
                    <a:pt x="5" y="34"/>
                  </a:cubicBezTo>
                  <a:cubicBezTo>
                    <a:pt x="23" y="34"/>
                    <a:pt x="23" y="34"/>
                    <a:pt x="23" y="34"/>
                  </a:cubicBezTo>
                  <a:cubicBezTo>
                    <a:pt x="22" y="25"/>
                    <a:pt x="22" y="24"/>
                    <a:pt x="20" y="2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8" name="Freeform 82">
              <a:extLst>
                <a:ext uri="{FF2B5EF4-FFF2-40B4-BE49-F238E27FC236}">
                  <a16:creationId xmlns:a16="http://schemas.microsoft.com/office/drawing/2014/main" id="{314C932C-C3D4-0132-C97B-6B95E42FBE91}"/>
                </a:ext>
              </a:extLst>
            </p:cNvPr>
            <p:cNvSpPr>
              <a:spLocks/>
            </p:cNvSpPr>
            <p:nvPr/>
          </p:nvSpPr>
          <p:spPr bwMode="auto">
            <a:xfrm>
              <a:off x="4092575" y="4054475"/>
              <a:ext cx="207963" cy="307975"/>
            </a:xfrm>
            <a:custGeom>
              <a:avLst/>
              <a:gdLst>
                <a:gd name="T0" fmla="*/ 21 w 23"/>
                <a:gd name="T1" fmla="*/ 14 h 34"/>
                <a:gd name="T2" fmla="*/ 22 w 23"/>
                <a:gd name="T3" fmla="*/ 13 h 34"/>
                <a:gd name="T4" fmla="*/ 22 w 23"/>
                <a:gd name="T5" fmla="*/ 10 h 34"/>
                <a:gd name="T6" fmla="*/ 22 w 23"/>
                <a:gd name="T7" fmla="*/ 10 h 34"/>
                <a:gd name="T8" fmla="*/ 22 w 23"/>
                <a:gd name="T9" fmla="*/ 10 h 34"/>
                <a:gd name="T10" fmla="*/ 20 w 23"/>
                <a:gd name="T11" fmla="*/ 2 h 34"/>
                <a:gd name="T12" fmla="*/ 15 w 23"/>
                <a:gd name="T13" fmla="*/ 0 h 34"/>
                <a:gd name="T14" fmla="*/ 9 w 23"/>
                <a:gd name="T15" fmla="*/ 2 h 34"/>
                <a:gd name="T16" fmla="*/ 8 w 23"/>
                <a:gd name="T17" fmla="*/ 10 h 34"/>
                <a:gd name="T18" fmla="*/ 8 w 23"/>
                <a:gd name="T19" fmla="*/ 10 h 34"/>
                <a:gd name="T20" fmla="*/ 7 w 23"/>
                <a:gd name="T21" fmla="*/ 10 h 34"/>
                <a:gd name="T22" fmla="*/ 8 w 23"/>
                <a:gd name="T23" fmla="*/ 13 h 34"/>
                <a:gd name="T24" fmla="*/ 9 w 23"/>
                <a:gd name="T25" fmla="*/ 14 h 34"/>
                <a:gd name="T26" fmla="*/ 11 w 23"/>
                <a:gd name="T27" fmla="*/ 17 h 34"/>
                <a:gd name="T28" fmla="*/ 10 w 23"/>
                <a:gd name="T29" fmla="*/ 20 h 34"/>
                <a:gd name="T30" fmla="*/ 7 w 23"/>
                <a:gd name="T31" fmla="*/ 21 h 34"/>
                <a:gd name="T32" fmla="*/ 3 w 23"/>
                <a:gd name="T33" fmla="*/ 22 h 34"/>
                <a:gd name="T34" fmla="*/ 0 w 23"/>
                <a:gd name="T35" fmla="*/ 34 h 34"/>
                <a:gd name="T36" fmla="*/ 18 w 23"/>
                <a:gd name="T37" fmla="*/ 34 h 34"/>
                <a:gd name="T38" fmla="*/ 18 w 23"/>
                <a:gd name="T39" fmla="*/ 34 h 34"/>
                <a:gd name="T40" fmla="*/ 20 w 23"/>
                <a:gd name="T41" fmla="*/ 19 h 34"/>
                <a:gd name="T42" fmla="*/ 19 w 23"/>
                <a:gd name="T43" fmla="*/ 17 h 34"/>
                <a:gd name="T44" fmla="*/ 21 w 23"/>
                <a:gd name="T45"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34">
                  <a:moveTo>
                    <a:pt x="21" y="14"/>
                  </a:moveTo>
                  <a:cubicBezTo>
                    <a:pt x="22" y="14"/>
                    <a:pt x="22" y="13"/>
                    <a:pt x="22" y="13"/>
                  </a:cubicBezTo>
                  <a:cubicBezTo>
                    <a:pt x="22" y="12"/>
                    <a:pt x="22" y="11"/>
                    <a:pt x="22" y="10"/>
                  </a:cubicBezTo>
                  <a:cubicBezTo>
                    <a:pt x="22" y="10"/>
                    <a:pt x="22" y="10"/>
                    <a:pt x="22" y="10"/>
                  </a:cubicBezTo>
                  <a:cubicBezTo>
                    <a:pt x="22" y="10"/>
                    <a:pt x="22" y="10"/>
                    <a:pt x="22" y="10"/>
                  </a:cubicBezTo>
                  <a:cubicBezTo>
                    <a:pt x="23" y="5"/>
                    <a:pt x="22" y="4"/>
                    <a:pt x="20" y="2"/>
                  </a:cubicBezTo>
                  <a:cubicBezTo>
                    <a:pt x="19" y="1"/>
                    <a:pt x="17" y="1"/>
                    <a:pt x="15" y="0"/>
                  </a:cubicBezTo>
                  <a:cubicBezTo>
                    <a:pt x="13" y="1"/>
                    <a:pt x="11" y="1"/>
                    <a:pt x="9" y="2"/>
                  </a:cubicBezTo>
                  <a:cubicBezTo>
                    <a:pt x="8" y="4"/>
                    <a:pt x="7" y="5"/>
                    <a:pt x="8" y="10"/>
                  </a:cubicBezTo>
                  <a:cubicBezTo>
                    <a:pt x="8" y="10"/>
                    <a:pt x="8" y="10"/>
                    <a:pt x="8" y="10"/>
                  </a:cubicBezTo>
                  <a:cubicBezTo>
                    <a:pt x="7" y="10"/>
                    <a:pt x="7" y="10"/>
                    <a:pt x="7" y="10"/>
                  </a:cubicBezTo>
                  <a:cubicBezTo>
                    <a:pt x="7" y="11"/>
                    <a:pt x="7" y="12"/>
                    <a:pt x="8" y="13"/>
                  </a:cubicBezTo>
                  <a:cubicBezTo>
                    <a:pt x="8" y="13"/>
                    <a:pt x="8" y="14"/>
                    <a:pt x="9" y="14"/>
                  </a:cubicBezTo>
                  <a:cubicBezTo>
                    <a:pt x="9" y="15"/>
                    <a:pt x="10" y="16"/>
                    <a:pt x="11" y="17"/>
                  </a:cubicBezTo>
                  <a:cubicBezTo>
                    <a:pt x="10" y="18"/>
                    <a:pt x="10" y="19"/>
                    <a:pt x="10" y="20"/>
                  </a:cubicBezTo>
                  <a:cubicBezTo>
                    <a:pt x="9" y="20"/>
                    <a:pt x="8" y="21"/>
                    <a:pt x="7" y="21"/>
                  </a:cubicBezTo>
                  <a:cubicBezTo>
                    <a:pt x="6" y="21"/>
                    <a:pt x="4" y="21"/>
                    <a:pt x="3" y="22"/>
                  </a:cubicBezTo>
                  <a:cubicBezTo>
                    <a:pt x="1" y="24"/>
                    <a:pt x="1" y="25"/>
                    <a:pt x="0" y="34"/>
                  </a:cubicBezTo>
                  <a:cubicBezTo>
                    <a:pt x="18" y="34"/>
                    <a:pt x="18" y="34"/>
                    <a:pt x="18" y="34"/>
                  </a:cubicBezTo>
                  <a:cubicBezTo>
                    <a:pt x="18" y="34"/>
                    <a:pt x="18" y="34"/>
                    <a:pt x="18" y="34"/>
                  </a:cubicBezTo>
                  <a:cubicBezTo>
                    <a:pt x="18" y="26"/>
                    <a:pt x="19" y="22"/>
                    <a:pt x="20" y="19"/>
                  </a:cubicBezTo>
                  <a:cubicBezTo>
                    <a:pt x="19" y="19"/>
                    <a:pt x="19" y="18"/>
                    <a:pt x="19" y="17"/>
                  </a:cubicBezTo>
                  <a:cubicBezTo>
                    <a:pt x="20" y="16"/>
                    <a:pt x="21" y="15"/>
                    <a:pt x="21" y="1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29" name="Freeform 83">
              <a:extLst>
                <a:ext uri="{FF2B5EF4-FFF2-40B4-BE49-F238E27FC236}">
                  <a16:creationId xmlns:a16="http://schemas.microsoft.com/office/drawing/2014/main" id="{6A588D72-1063-D399-3BA7-52CD6E89FCDC}"/>
                </a:ext>
              </a:extLst>
            </p:cNvPr>
            <p:cNvSpPr>
              <a:spLocks/>
            </p:cNvSpPr>
            <p:nvPr/>
          </p:nvSpPr>
          <p:spPr bwMode="auto">
            <a:xfrm>
              <a:off x="4281488" y="3937000"/>
              <a:ext cx="371475" cy="425450"/>
            </a:xfrm>
            <a:custGeom>
              <a:avLst/>
              <a:gdLst>
                <a:gd name="T0" fmla="*/ 31 w 41"/>
                <a:gd name="T1" fmla="*/ 28 h 47"/>
                <a:gd name="T2" fmla="*/ 30 w 41"/>
                <a:gd name="T3" fmla="*/ 28 h 47"/>
                <a:gd name="T4" fmla="*/ 28 w 41"/>
                <a:gd name="T5" fmla="*/ 27 h 47"/>
                <a:gd name="T6" fmla="*/ 26 w 41"/>
                <a:gd name="T7" fmla="*/ 24 h 47"/>
                <a:gd name="T8" fmla="*/ 29 w 41"/>
                <a:gd name="T9" fmla="*/ 19 h 47"/>
                <a:gd name="T10" fmla="*/ 30 w 41"/>
                <a:gd name="T11" fmla="*/ 17 h 47"/>
                <a:gd name="T12" fmla="*/ 31 w 41"/>
                <a:gd name="T13" fmla="*/ 14 h 47"/>
                <a:gd name="T14" fmla="*/ 31 w 41"/>
                <a:gd name="T15" fmla="*/ 13 h 47"/>
                <a:gd name="T16" fmla="*/ 30 w 41"/>
                <a:gd name="T17" fmla="*/ 13 h 47"/>
                <a:gd name="T18" fmla="*/ 28 w 41"/>
                <a:gd name="T19" fmla="*/ 3 h 47"/>
                <a:gd name="T20" fmla="*/ 20 w 41"/>
                <a:gd name="T21" fmla="*/ 0 h 47"/>
                <a:gd name="T22" fmla="*/ 13 w 41"/>
                <a:gd name="T23" fmla="*/ 3 h 47"/>
                <a:gd name="T24" fmla="*/ 10 w 41"/>
                <a:gd name="T25" fmla="*/ 13 h 47"/>
                <a:gd name="T26" fmla="*/ 10 w 41"/>
                <a:gd name="T27" fmla="*/ 13 h 47"/>
                <a:gd name="T28" fmla="*/ 10 w 41"/>
                <a:gd name="T29" fmla="*/ 14 h 47"/>
                <a:gd name="T30" fmla="*/ 10 w 41"/>
                <a:gd name="T31" fmla="*/ 17 h 47"/>
                <a:gd name="T32" fmla="*/ 12 w 41"/>
                <a:gd name="T33" fmla="*/ 19 h 47"/>
                <a:gd name="T34" fmla="*/ 15 w 41"/>
                <a:gd name="T35" fmla="*/ 24 h 47"/>
                <a:gd name="T36" fmla="*/ 13 w 41"/>
                <a:gd name="T37" fmla="*/ 27 h 47"/>
                <a:gd name="T38" fmla="*/ 11 w 41"/>
                <a:gd name="T39" fmla="*/ 28 h 47"/>
                <a:gd name="T40" fmla="*/ 10 w 41"/>
                <a:gd name="T41" fmla="*/ 28 h 47"/>
                <a:gd name="T42" fmla="*/ 4 w 41"/>
                <a:gd name="T43" fmla="*/ 30 h 47"/>
                <a:gd name="T44" fmla="*/ 0 w 41"/>
                <a:gd name="T45" fmla="*/ 47 h 47"/>
                <a:gd name="T46" fmla="*/ 18 w 41"/>
                <a:gd name="T47" fmla="*/ 47 h 47"/>
                <a:gd name="T48" fmla="*/ 19 w 41"/>
                <a:gd name="T49" fmla="*/ 34 h 47"/>
                <a:gd name="T50" fmla="*/ 18 w 41"/>
                <a:gd name="T51" fmla="*/ 32 h 47"/>
                <a:gd name="T52" fmla="*/ 20 w 41"/>
                <a:gd name="T53" fmla="*/ 30 h 47"/>
                <a:gd name="T54" fmla="*/ 23 w 41"/>
                <a:gd name="T55" fmla="*/ 32 h 47"/>
                <a:gd name="T56" fmla="*/ 22 w 41"/>
                <a:gd name="T57" fmla="*/ 34 h 47"/>
                <a:gd name="T58" fmla="*/ 23 w 41"/>
                <a:gd name="T59" fmla="*/ 47 h 47"/>
                <a:gd name="T60" fmla="*/ 41 w 41"/>
                <a:gd name="T61" fmla="*/ 47 h 47"/>
                <a:gd name="T62" fmla="*/ 37 w 41"/>
                <a:gd name="T63" fmla="*/ 30 h 47"/>
                <a:gd name="T64" fmla="*/ 31 w 41"/>
                <a:gd name="T6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47">
                  <a:moveTo>
                    <a:pt x="31" y="28"/>
                  </a:moveTo>
                  <a:cubicBezTo>
                    <a:pt x="31" y="28"/>
                    <a:pt x="30" y="28"/>
                    <a:pt x="30" y="28"/>
                  </a:cubicBezTo>
                  <a:cubicBezTo>
                    <a:pt x="29" y="28"/>
                    <a:pt x="28" y="28"/>
                    <a:pt x="28" y="27"/>
                  </a:cubicBezTo>
                  <a:cubicBezTo>
                    <a:pt x="27" y="26"/>
                    <a:pt x="27" y="25"/>
                    <a:pt x="26" y="24"/>
                  </a:cubicBezTo>
                  <a:cubicBezTo>
                    <a:pt x="27" y="22"/>
                    <a:pt x="28" y="21"/>
                    <a:pt x="29" y="19"/>
                  </a:cubicBezTo>
                  <a:cubicBezTo>
                    <a:pt x="30" y="19"/>
                    <a:pt x="30" y="18"/>
                    <a:pt x="30" y="17"/>
                  </a:cubicBezTo>
                  <a:cubicBezTo>
                    <a:pt x="31" y="16"/>
                    <a:pt x="31" y="14"/>
                    <a:pt x="31" y="14"/>
                  </a:cubicBezTo>
                  <a:cubicBezTo>
                    <a:pt x="31" y="14"/>
                    <a:pt x="31" y="13"/>
                    <a:pt x="31" y="13"/>
                  </a:cubicBezTo>
                  <a:cubicBezTo>
                    <a:pt x="31" y="13"/>
                    <a:pt x="30" y="13"/>
                    <a:pt x="30" y="13"/>
                  </a:cubicBezTo>
                  <a:cubicBezTo>
                    <a:pt x="31" y="7"/>
                    <a:pt x="31" y="5"/>
                    <a:pt x="28" y="3"/>
                  </a:cubicBezTo>
                  <a:cubicBezTo>
                    <a:pt x="26" y="1"/>
                    <a:pt x="23" y="0"/>
                    <a:pt x="20" y="0"/>
                  </a:cubicBezTo>
                  <a:cubicBezTo>
                    <a:pt x="18" y="0"/>
                    <a:pt x="15" y="1"/>
                    <a:pt x="13" y="3"/>
                  </a:cubicBezTo>
                  <a:cubicBezTo>
                    <a:pt x="10" y="5"/>
                    <a:pt x="10" y="7"/>
                    <a:pt x="10" y="13"/>
                  </a:cubicBezTo>
                  <a:cubicBezTo>
                    <a:pt x="10" y="13"/>
                    <a:pt x="10" y="13"/>
                    <a:pt x="10" y="13"/>
                  </a:cubicBezTo>
                  <a:cubicBezTo>
                    <a:pt x="10" y="13"/>
                    <a:pt x="10" y="14"/>
                    <a:pt x="10" y="14"/>
                  </a:cubicBezTo>
                  <a:cubicBezTo>
                    <a:pt x="10" y="14"/>
                    <a:pt x="10" y="16"/>
                    <a:pt x="10" y="17"/>
                  </a:cubicBezTo>
                  <a:cubicBezTo>
                    <a:pt x="11" y="18"/>
                    <a:pt x="11" y="19"/>
                    <a:pt x="12" y="19"/>
                  </a:cubicBezTo>
                  <a:cubicBezTo>
                    <a:pt x="12" y="21"/>
                    <a:pt x="13" y="22"/>
                    <a:pt x="15" y="24"/>
                  </a:cubicBezTo>
                  <a:cubicBezTo>
                    <a:pt x="14" y="25"/>
                    <a:pt x="14" y="26"/>
                    <a:pt x="13" y="27"/>
                  </a:cubicBezTo>
                  <a:cubicBezTo>
                    <a:pt x="13" y="28"/>
                    <a:pt x="12" y="28"/>
                    <a:pt x="11" y="28"/>
                  </a:cubicBezTo>
                  <a:cubicBezTo>
                    <a:pt x="10" y="28"/>
                    <a:pt x="10" y="28"/>
                    <a:pt x="10" y="28"/>
                  </a:cubicBezTo>
                  <a:cubicBezTo>
                    <a:pt x="9" y="28"/>
                    <a:pt x="5" y="28"/>
                    <a:pt x="4" y="30"/>
                  </a:cubicBezTo>
                  <a:cubicBezTo>
                    <a:pt x="1" y="33"/>
                    <a:pt x="0" y="35"/>
                    <a:pt x="0" y="47"/>
                  </a:cubicBezTo>
                  <a:cubicBezTo>
                    <a:pt x="18" y="47"/>
                    <a:pt x="18" y="47"/>
                    <a:pt x="18" y="47"/>
                  </a:cubicBezTo>
                  <a:cubicBezTo>
                    <a:pt x="19" y="34"/>
                    <a:pt x="19" y="34"/>
                    <a:pt x="19" y="34"/>
                  </a:cubicBezTo>
                  <a:cubicBezTo>
                    <a:pt x="18" y="32"/>
                    <a:pt x="18" y="32"/>
                    <a:pt x="18" y="32"/>
                  </a:cubicBezTo>
                  <a:cubicBezTo>
                    <a:pt x="20" y="30"/>
                    <a:pt x="20" y="30"/>
                    <a:pt x="20" y="30"/>
                  </a:cubicBezTo>
                  <a:cubicBezTo>
                    <a:pt x="23" y="32"/>
                    <a:pt x="23" y="32"/>
                    <a:pt x="23" y="32"/>
                  </a:cubicBezTo>
                  <a:cubicBezTo>
                    <a:pt x="22" y="34"/>
                    <a:pt x="22" y="34"/>
                    <a:pt x="22" y="34"/>
                  </a:cubicBezTo>
                  <a:cubicBezTo>
                    <a:pt x="23" y="47"/>
                    <a:pt x="23" y="47"/>
                    <a:pt x="23" y="47"/>
                  </a:cubicBezTo>
                  <a:cubicBezTo>
                    <a:pt x="41" y="47"/>
                    <a:pt x="41" y="47"/>
                    <a:pt x="41" y="47"/>
                  </a:cubicBezTo>
                  <a:cubicBezTo>
                    <a:pt x="40" y="35"/>
                    <a:pt x="39" y="33"/>
                    <a:pt x="37" y="30"/>
                  </a:cubicBezTo>
                  <a:cubicBezTo>
                    <a:pt x="36" y="28"/>
                    <a:pt x="32" y="28"/>
                    <a:pt x="31" y="2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0" name="Oval 29">
            <a:extLst>
              <a:ext uri="{FF2B5EF4-FFF2-40B4-BE49-F238E27FC236}">
                <a16:creationId xmlns:a16="http://schemas.microsoft.com/office/drawing/2014/main" id="{63696EE2-F3ED-F795-8EF4-0567D7B995AE}"/>
              </a:ext>
            </a:extLst>
          </p:cNvPr>
          <p:cNvSpPr/>
          <p:nvPr/>
        </p:nvSpPr>
        <p:spPr>
          <a:xfrm>
            <a:off x="9718603" y="2350638"/>
            <a:ext cx="468000" cy="468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TextBox 31">
            <a:extLst>
              <a:ext uri="{FF2B5EF4-FFF2-40B4-BE49-F238E27FC236}">
                <a16:creationId xmlns:a16="http://schemas.microsoft.com/office/drawing/2014/main" id="{42AE2CF2-82EC-1B58-03F0-C86DA2F9A4C1}"/>
              </a:ext>
            </a:extLst>
          </p:cNvPr>
          <p:cNvSpPr txBox="1"/>
          <p:nvPr/>
        </p:nvSpPr>
        <p:spPr>
          <a:xfrm>
            <a:off x="10296344" y="2453833"/>
            <a:ext cx="14481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People</a:t>
            </a:r>
          </a:p>
        </p:txBody>
      </p:sp>
      <p:sp>
        <p:nvSpPr>
          <p:cNvPr id="37" name="Oval 36">
            <a:extLst>
              <a:ext uri="{FF2B5EF4-FFF2-40B4-BE49-F238E27FC236}">
                <a16:creationId xmlns:a16="http://schemas.microsoft.com/office/drawing/2014/main" id="{71BC8FA1-D1BE-468E-09B1-C79ED852C6DF}"/>
              </a:ext>
            </a:extLst>
          </p:cNvPr>
          <p:cNvSpPr/>
          <p:nvPr/>
        </p:nvSpPr>
        <p:spPr>
          <a:xfrm>
            <a:off x="9718603" y="2904245"/>
            <a:ext cx="468000" cy="468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TextBox 37">
            <a:extLst>
              <a:ext uri="{FF2B5EF4-FFF2-40B4-BE49-F238E27FC236}">
                <a16:creationId xmlns:a16="http://schemas.microsoft.com/office/drawing/2014/main" id="{A50145DE-751D-73C1-898E-388691DD1AE2}"/>
              </a:ext>
            </a:extLst>
          </p:cNvPr>
          <p:cNvSpPr txBox="1"/>
          <p:nvPr/>
        </p:nvSpPr>
        <p:spPr>
          <a:xfrm>
            <a:off x="10296344" y="3007440"/>
            <a:ext cx="14481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Environment</a:t>
            </a:r>
          </a:p>
        </p:txBody>
      </p:sp>
      <p:sp>
        <p:nvSpPr>
          <p:cNvPr id="43" name="Oval 42">
            <a:extLst>
              <a:ext uri="{FF2B5EF4-FFF2-40B4-BE49-F238E27FC236}">
                <a16:creationId xmlns:a16="http://schemas.microsoft.com/office/drawing/2014/main" id="{E0637313-2576-EA81-B8A6-FF1D97C93885}"/>
              </a:ext>
            </a:extLst>
          </p:cNvPr>
          <p:cNvSpPr/>
          <p:nvPr/>
        </p:nvSpPr>
        <p:spPr>
          <a:xfrm>
            <a:off x="9718603" y="3463301"/>
            <a:ext cx="468000" cy="468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TextBox 43">
            <a:extLst>
              <a:ext uri="{FF2B5EF4-FFF2-40B4-BE49-F238E27FC236}">
                <a16:creationId xmlns:a16="http://schemas.microsoft.com/office/drawing/2014/main" id="{ECE86436-118F-5DDF-A6C8-79DD90EF6DF0}"/>
              </a:ext>
            </a:extLst>
          </p:cNvPr>
          <p:cNvSpPr txBox="1"/>
          <p:nvPr/>
        </p:nvSpPr>
        <p:spPr>
          <a:xfrm>
            <a:off x="10296344" y="3566496"/>
            <a:ext cx="14481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Clients</a:t>
            </a:r>
          </a:p>
        </p:txBody>
      </p:sp>
      <p:sp>
        <p:nvSpPr>
          <p:cNvPr id="49" name="Oval 48">
            <a:extLst>
              <a:ext uri="{FF2B5EF4-FFF2-40B4-BE49-F238E27FC236}">
                <a16:creationId xmlns:a16="http://schemas.microsoft.com/office/drawing/2014/main" id="{9F24B02E-F72D-680B-357E-456DEFA905EE}"/>
              </a:ext>
            </a:extLst>
          </p:cNvPr>
          <p:cNvSpPr/>
          <p:nvPr/>
        </p:nvSpPr>
        <p:spPr>
          <a:xfrm>
            <a:off x="9718603" y="4016908"/>
            <a:ext cx="468000" cy="468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0" name="TextBox 49">
            <a:extLst>
              <a:ext uri="{FF2B5EF4-FFF2-40B4-BE49-F238E27FC236}">
                <a16:creationId xmlns:a16="http://schemas.microsoft.com/office/drawing/2014/main" id="{7EE7D9C6-079A-F076-585E-674B6531703D}"/>
              </a:ext>
            </a:extLst>
          </p:cNvPr>
          <p:cNvSpPr txBox="1"/>
          <p:nvPr/>
        </p:nvSpPr>
        <p:spPr>
          <a:xfrm>
            <a:off x="10296344" y="4120103"/>
            <a:ext cx="14481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Supply Chain</a:t>
            </a:r>
          </a:p>
        </p:txBody>
      </p:sp>
      <p:sp>
        <p:nvSpPr>
          <p:cNvPr id="55" name="Oval 54">
            <a:extLst>
              <a:ext uri="{FF2B5EF4-FFF2-40B4-BE49-F238E27FC236}">
                <a16:creationId xmlns:a16="http://schemas.microsoft.com/office/drawing/2014/main" id="{0503153C-63C6-6AB4-4A79-093EED41CDC7}"/>
              </a:ext>
            </a:extLst>
          </p:cNvPr>
          <p:cNvSpPr/>
          <p:nvPr/>
        </p:nvSpPr>
        <p:spPr>
          <a:xfrm>
            <a:off x="9718603" y="4574415"/>
            <a:ext cx="468000" cy="468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6" name="TextBox 55">
            <a:extLst>
              <a:ext uri="{FF2B5EF4-FFF2-40B4-BE49-F238E27FC236}">
                <a16:creationId xmlns:a16="http://schemas.microsoft.com/office/drawing/2014/main" id="{B79C27C7-1780-468B-5A38-6E15C2933C79}"/>
              </a:ext>
            </a:extLst>
          </p:cNvPr>
          <p:cNvSpPr txBox="1"/>
          <p:nvPr/>
        </p:nvSpPr>
        <p:spPr>
          <a:xfrm>
            <a:off x="10296344" y="4677610"/>
            <a:ext cx="14481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Community</a:t>
            </a:r>
          </a:p>
        </p:txBody>
      </p:sp>
      <p:sp>
        <p:nvSpPr>
          <p:cNvPr id="61" name="Oval 60">
            <a:extLst>
              <a:ext uri="{FF2B5EF4-FFF2-40B4-BE49-F238E27FC236}">
                <a16:creationId xmlns:a16="http://schemas.microsoft.com/office/drawing/2014/main" id="{A36F2F6D-31BC-E62C-900C-0355EED0BFC4}"/>
              </a:ext>
            </a:extLst>
          </p:cNvPr>
          <p:cNvSpPr/>
          <p:nvPr/>
        </p:nvSpPr>
        <p:spPr>
          <a:xfrm>
            <a:off x="9718603" y="5128022"/>
            <a:ext cx="468000" cy="468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2" name="TextBox 61">
            <a:extLst>
              <a:ext uri="{FF2B5EF4-FFF2-40B4-BE49-F238E27FC236}">
                <a16:creationId xmlns:a16="http://schemas.microsoft.com/office/drawing/2014/main" id="{6D7B1EAC-50A3-CF4A-9B37-0503FAA410E5}"/>
              </a:ext>
            </a:extLst>
          </p:cNvPr>
          <p:cNvSpPr txBox="1"/>
          <p:nvPr/>
        </p:nvSpPr>
        <p:spPr>
          <a:xfrm>
            <a:off x="10296344" y="5231217"/>
            <a:ext cx="14481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Governance</a:t>
            </a:r>
          </a:p>
        </p:txBody>
      </p:sp>
      <p:sp>
        <p:nvSpPr>
          <p:cNvPr id="131" name="Oval 130">
            <a:extLst>
              <a:ext uri="{FF2B5EF4-FFF2-40B4-BE49-F238E27FC236}">
                <a16:creationId xmlns:a16="http://schemas.microsoft.com/office/drawing/2014/main" id="{BC5D01BA-4ACE-137C-4711-E9644253FAE8}"/>
              </a:ext>
            </a:extLst>
          </p:cNvPr>
          <p:cNvSpPr/>
          <p:nvPr/>
        </p:nvSpPr>
        <p:spPr>
          <a:xfrm>
            <a:off x="9718603" y="5687078"/>
            <a:ext cx="468000" cy="468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32" name="TextBox 131">
            <a:extLst>
              <a:ext uri="{FF2B5EF4-FFF2-40B4-BE49-F238E27FC236}">
                <a16:creationId xmlns:a16="http://schemas.microsoft.com/office/drawing/2014/main" id="{F03BE05F-3522-1642-473D-5A6573F4200C}"/>
              </a:ext>
            </a:extLst>
          </p:cNvPr>
          <p:cNvSpPr txBox="1"/>
          <p:nvPr/>
        </p:nvSpPr>
        <p:spPr>
          <a:xfrm>
            <a:off x="10296344" y="5790273"/>
            <a:ext cx="144816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Disclosures</a:t>
            </a:r>
          </a:p>
        </p:txBody>
      </p:sp>
      <p:sp>
        <p:nvSpPr>
          <p:cNvPr id="139" name="Freeform 113">
            <a:extLst>
              <a:ext uri="{FF2B5EF4-FFF2-40B4-BE49-F238E27FC236}">
                <a16:creationId xmlns:a16="http://schemas.microsoft.com/office/drawing/2014/main" id="{75543C43-89F8-6FCE-EF8B-8785D6BF37DE}"/>
              </a:ext>
            </a:extLst>
          </p:cNvPr>
          <p:cNvSpPr>
            <a:spLocks/>
          </p:cNvSpPr>
          <p:nvPr/>
        </p:nvSpPr>
        <p:spPr bwMode="auto">
          <a:xfrm>
            <a:off x="9788934" y="3034708"/>
            <a:ext cx="344828" cy="261938"/>
          </a:xfrm>
          <a:custGeom>
            <a:avLst/>
            <a:gdLst>
              <a:gd name="T0" fmla="*/ 53 w 81"/>
              <a:gd name="T1" fmla="*/ 28 h 58"/>
              <a:gd name="T2" fmla="*/ 81 w 81"/>
              <a:gd name="T3" fmla="*/ 14 h 58"/>
              <a:gd name="T4" fmla="*/ 72 w 81"/>
              <a:gd name="T5" fmla="*/ 9 h 58"/>
              <a:gd name="T6" fmla="*/ 49 w 81"/>
              <a:gd name="T7" fmla="*/ 14 h 58"/>
              <a:gd name="T8" fmla="*/ 39 w 81"/>
              <a:gd name="T9" fmla="*/ 30 h 58"/>
              <a:gd name="T10" fmla="*/ 38 w 81"/>
              <a:gd name="T11" fmla="*/ 27 h 58"/>
              <a:gd name="T12" fmla="*/ 38 w 81"/>
              <a:gd name="T13" fmla="*/ 27 h 58"/>
              <a:gd name="T14" fmla="*/ 31 w 81"/>
              <a:gd name="T15" fmla="*/ 17 h 58"/>
              <a:gd name="T16" fmla="*/ 16 w 81"/>
              <a:gd name="T17" fmla="*/ 7 h 58"/>
              <a:gd name="T18" fmla="*/ 16 w 81"/>
              <a:gd name="T19" fmla="*/ 7 h 58"/>
              <a:gd name="T20" fmla="*/ 35 w 81"/>
              <a:gd name="T21" fmla="*/ 17 h 58"/>
              <a:gd name="T22" fmla="*/ 40 w 81"/>
              <a:gd name="T23" fmla="*/ 23 h 58"/>
              <a:gd name="T24" fmla="*/ 24 w 81"/>
              <a:gd name="T25" fmla="*/ 2 h 58"/>
              <a:gd name="T26" fmla="*/ 8 w 81"/>
              <a:gd name="T27" fmla="*/ 1 h 58"/>
              <a:gd name="T28" fmla="*/ 0 w 81"/>
              <a:gd name="T29" fmla="*/ 3 h 58"/>
              <a:gd name="T30" fmla="*/ 26 w 81"/>
              <a:gd name="T31" fmla="*/ 27 h 58"/>
              <a:gd name="T32" fmla="*/ 34 w 81"/>
              <a:gd name="T33" fmla="*/ 28 h 58"/>
              <a:gd name="T34" fmla="*/ 34 w 81"/>
              <a:gd name="T35" fmla="*/ 48 h 58"/>
              <a:gd name="T36" fmla="*/ 10 w 81"/>
              <a:gd name="T37" fmla="*/ 58 h 58"/>
              <a:gd name="T38" fmla="*/ 72 w 81"/>
              <a:gd name="T39" fmla="*/ 58 h 58"/>
              <a:gd name="T40" fmla="*/ 45 w 81"/>
              <a:gd name="T41" fmla="*/ 48 h 58"/>
              <a:gd name="T42" fmla="*/ 43 w 81"/>
              <a:gd name="T43" fmla="*/ 40 h 58"/>
              <a:gd name="T44" fmla="*/ 43 w 81"/>
              <a:gd name="T45" fmla="*/ 32 h 58"/>
              <a:gd name="T46" fmla="*/ 53 w 81"/>
              <a:gd name="T47"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58">
                <a:moveTo>
                  <a:pt x="53" y="28"/>
                </a:moveTo>
                <a:cubicBezTo>
                  <a:pt x="62" y="28"/>
                  <a:pt x="74" y="28"/>
                  <a:pt x="81" y="14"/>
                </a:cubicBezTo>
                <a:cubicBezTo>
                  <a:pt x="81" y="14"/>
                  <a:pt x="75" y="10"/>
                  <a:pt x="72" y="9"/>
                </a:cubicBezTo>
                <a:cubicBezTo>
                  <a:pt x="72" y="9"/>
                  <a:pt x="59" y="5"/>
                  <a:pt x="49" y="14"/>
                </a:cubicBezTo>
                <a:cubicBezTo>
                  <a:pt x="42" y="20"/>
                  <a:pt x="40" y="27"/>
                  <a:pt x="39" y="30"/>
                </a:cubicBezTo>
                <a:cubicBezTo>
                  <a:pt x="39" y="29"/>
                  <a:pt x="39" y="28"/>
                  <a:pt x="38" y="27"/>
                </a:cubicBezTo>
                <a:cubicBezTo>
                  <a:pt x="38" y="27"/>
                  <a:pt x="38" y="27"/>
                  <a:pt x="38" y="27"/>
                </a:cubicBezTo>
                <a:cubicBezTo>
                  <a:pt x="38" y="27"/>
                  <a:pt x="36" y="23"/>
                  <a:pt x="31" y="17"/>
                </a:cubicBezTo>
                <a:cubicBezTo>
                  <a:pt x="26" y="12"/>
                  <a:pt x="20" y="9"/>
                  <a:pt x="16" y="7"/>
                </a:cubicBezTo>
                <a:cubicBezTo>
                  <a:pt x="15" y="7"/>
                  <a:pt x="16" y="7"/>
                  <a:pt x="16" y="7"/>
                </a:cubicBezTo>
                <a:cubicBezTo>
                  <a:pt x="21" y="8"/>
                  <a:pt x="27" y="9"/>
                  <a:pt x="35" y="17"/>
                </a:cubicBezTo>
                <a:cubicBezTo>
                  <a:pt x="38" y="19"/>
                  <a:pt x="39" y="21"/>
                  <a:pt x="40" y="23"/>
                </a:cubicBezTo>
                <a:cubicBezTo>
                  <a:pt x="41" y="11"/>
                  <a:pt x="33" y="4"/>
                  <a:pt x="24" y="2"/>
                </a:cubicBezTo>
                <a:cubicBezTo>
                  <a:pt x="18" y="0"/>
                  <a:pt x="12" y="0"/>
                  <a:pt x="8" y="1"/>
                </a:cubicBezTo>
                <a:cubicBezTo>
                  <a:pt x="4" y="2"/>
                  <a:pt x="0" y="3"/>
                  <a:pt x="0" y="3"/>
                </a:cubicBezTo>
                <a:cubicBezTo>
                  <a:pt x="7" y="27"/>
                  <a:pt x="26" y="27"/>
                  <a:pt x="26" y="27"/>
                </a:cubicBezTo>
                <a:cubicBezTo>
                  <a:pt x="29" y="28"/>
                  <a:pt x="32" y="28"/>
                  <a:pt x="34" y="28"/>
                </a:cubicBezTo>
                <a:cubicBezTo>
                  <a:pt x="38" y="39"/>
                  <a:pt x="35" y="46"/>
                  <a:pt x="34" y="48"/>
                </a:cubicBezTo>
                <a:cubicBezTo>
                  <a:pt x="20" y="50"/>
                  <a:pt x="10" y="56"/>
                  <a:pt x="10" y="58"/>
                </a:cubicBezTo>
                <a:cubicBezTo>
                  <a:pt x="72" y="58"/>
                  <a:pt x="72" y="58"/>
                  <a:pt x="72" y="58"/>
                </a:cubicBezTo>
                <a:cubicBezTo>
                  <a:pt x="72" y="55"/>
                  <a:pt x="60" y="49"/>
                  <a:pt x="45" y="48"/>
                </a:cubicBezTo>
                <a:cubicBezTo>
                  <a:pt x="44" y="46"/>
                  <a:pt x="43" y="44"/>
                  <a:pt x="43" y="40"/>
                </a:cubicBezTo>
                <a:cubicBezTo>
                  <a:pt x="43" y="38"/>
                  <a:pt x="43" y="35"/>
                  <a:pt x="43" y="32"/>
                </a:cubicBezTo>
                <a:cubicBezTo>
                  <a:pt x="43" y="32"/>
                  <a:pt x="45" y="27"/>
                  <a:pt x="53"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40" name="Group 139">
            <a:extLst>
              <a:ext uri="{FF2B5EF4-FFF2-40B4-BE49-F238E27FC236}">
                <a16:creationId xmlns:a16="http://schemas.microsoft.com/office/drawing/2014/main" id="{D37B49B5-FB19-3683-668D-D85E8A47374D}"/>
              </a:ext>
            </a:extLst>
          </p:cNvPr>
          <p:cNvGrpSpPr/>
          <p:nvPr/>
        </p:nvGrpSpPr>
        <p:grpSpPr>
          <a:xfrm>
            <a:off x="9757442" y="3567397"/>
            <a:ext cx="377624" cy="275517"/>
            <a:chOff x="6208713" y="1793875"/>
            <a:chExt cx="733425" cy="506413"/>
          </a:xfrm>
          <a:solidFill>
            <a:schemeClr val="bg1"/>
          </a:solidFill>
        </p:grpSpPr>
        <p:sp>
          <p:nvSpPr>
            <p:cNvPr id="141" name="Freeform 36">
              <a:extLst>
                <a:ext uri="{FF2B5EF4-FFF2-40B4-BE49-F238E27FC236}">
                  <a16:creationId xmlns:a16="http://schemas.microsoft.com/office/drawing/2014/main" id="{8E8941DA-84AC-422A-163A-3AAF52295A34}"/>
                </a:ext>
              </a:extLst>
            </p:cNvPr>
            <p:cNvSpPr>
              <a:spLocks/>
            </p:cNvSpPr>
            <p:nvPr/>
          </p:nvSpPr>
          <p:spPr bwMode="auto">
            <a:xfrm>
              <a:off x="6208713" y="1793875"/>
              <a:ext cx="290513" cy="325438"/>
            </a:xfrm>
            <a:custGeom>
              <a:avLst/>
              <a:gdLst>
                <a:gd name="T0" fmla="*/ 8 w 32"/>
                <a:gd name="T1" fmla="*/ 31 h 36"/>
                <a:gd name="T2" fmla="*/ 17 w 32"/>
                <a:gd name="T3" fmla="*/ 9 h 36"/>
                <a:gd name="T4" fmla="*/ 28 w 32"/>
                <a:gd name="T5" fmla="*/ 9 h 36"/>
                <a:gd name="T6" fmla="*/ 32 w 32"/>
                <a:gd name="T7" fmla="*/ 6 h 36"/>
                <a:gd name="T8" fmla="*/ 18 w 32"/>
                <a:gd name="T9" fmla="*/ 5 h 36"/>
                <a:gd name="T10" fmla="*/ 19 w 32"/>
                <a:gd name="T11" fmla="*/ 4 h 36"/>
                <a:gd name="T12" fmla="*/ 18 w 32"/>
                <a:gd name="T13" fmla="*/ 2 h 36"/>
                <a:gd name="T14" fmla="*/ 15 w 32"/>
                <a:gd name="T15" fmla="*/ 1 h 36"/>
                <a:gd name="T16" fmla="*/ 13 w 32"/>
                <a:gd name="T17" fmla="*/ 2 h 36"/>
                <a:gd name="T18" fmla="*/ 1 w 32"/>
                <a:gd name="T19" fmla="*/ 32 h 36"/>
                <a:gd name="T20" fmla="*/ 2 w 32"/>
                <a:gd name="T21" fmla="*/ 34 h 36"/>
                <a:gd name="T22" fmla="*/ 4 w 32"/>
                <a:gd name="T23" fmla="*/ 35 h 36"/>
                <a:gd name="T24" fmla="*/ 7 w 32"/>
                <a:gd name="T25" fmla="*/ 34 h 36"/>
                <a:gd name="T26" fmla="*/ 7 w 32"/>
                <a:gd name="T27" fmla="*/ 34 h 36"/>
                <a:gd name="T28" fmla="*/ 9 w 32"/>
                <a:gd name="T29" fmla="*/ 36 h 36"/>
                <a:gd name="T30" fmla="*/ 11 w 32"/>
                <a:gd name="T31" fmla="*/ 32 h 36"/>
                <a:gd name="T32" fmla="*/ 8 w 32"/>
                <a:gd name="T33"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6">
                  <a:moveTo>
                    <a:pt x="8" y="31"/>
                  </a:moveTo>
                  <a:cubicBezTo>
                    <a:pt x="17" y="9"/>
                    <a:pt x="17" y="9"/>
                    <a:pt x="17" y="9"/>
                  </a:cubicBezTo>
                  <a:cubicBezTo>
                    <a:pt x="28" y="9"/>
                    <a:pt x="28" y="9"/>
                    <a:pt x="28" y="9"/>
                  </a:cubicBezTo>
                  <a:cubicBezTo>
                    <a:pt x="32" y="6"/>
                    <a:pt x="32" y="6"/>
                    <a:pt x="32" y="6"/>
                  </a:cubicBezTo>
                  <a:cubicBezTo>
                    <a:pt x="18" y="5"/>
                    <a:pt x="18" y="5"/>
                    <a:pt x="18" y="5"/>
                  </a:cubicBezTo>
                  <a:cubicBezTo>
                    <a:pt x="18" y="5"/>
                    <a:pt x="19" y="5"/>
                    <a:pt x="19" y="4"/>
                  </a:cubicBezTo>
                  <a:cubicBezTo>
                    <a:pt x="19" y="3"/>
                    <a:pt x="19" y="2"/>
                    <a:pt x="18" y="2"/>
                  </a:cubicBezTo>
                  <a:cubicBezTo>
                    <a:pt x="17" y="2"/>
                    <a:pt x="17" y="1"/>
                    <a:pt x="15" y="1"/>
                  </a:cubicBezTo>
                  <a:cubicBezTo>
                    <a:pt x="14" y="0"/>
                    <a:pt x="13" y="1"/>
                    <a:pt x="13" y="2"/>
                  </a:cubicBezTo>
                  <a:cubicBezTo>
                    <a:pt x="13" y="3"/>
                    <a:pt x="1" y="30"/>
                    <a:pt x="1" y="32"/>
                  </a:cubicBezTo>
                  <a:cubicBezTo>
                    <a:pt x="0" y="33"/>
                    <a:pt x="1" y="34"/>
                    <a:pt x="2" y="34"/>
                  </a:cubicBezTo>
                  <a:cubicBezTo>
                    <a:pt x="2" y="35"/>
                    <a:pt x="3" y="35"/>
                    <a:pt x="4" y="35"/>
                  </a:cubicBezTo>
                  <a:cubicBezTo>
                    <a:pt x="5" y="36"/>
                    <a:pt x="6" y="35"/>
                    <a:pt x="7" y="34"/>
                  </a:cubicBezTo>
                  <a:cubicBezTo>
                    <a:pt x="7" y="34"/>
                    <a:pt x="7" y="34"/>
                    <a:pt x="7" y="34"/>
                  </a:cubicBezTo>
                  <a:cubicBezTo>
                    <a:pt x="9" y="36"/>
                    <a:pt x="9" y="36"/>
                    <a:pt x="9" y="36"/>
                  </a:cubicBezTo>
                  <a:cubicBezTo>
                    <a:pt x="11" y="32"/>
                    <a:pt x="11" y="32"/>
                    <a:pt x="11" y="32"/>
                  </a:cubicBezTo>
                  <a:lnTo>
                    <a:pt x="8" y="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2" name="Freeform 37">
              <a:extLst>
                <a:ext uri="{FF2B5EF4-FFF2-40B4-BE49-F238E27FC236}">
                  <a16:creationId xmlns:a16="http://schemas.microsoft.com/office/drawing/2014/main" id="{05386202-F7BE-D38B-375D-285560D6CEE1}"/>
                </a:ext>
              </a:extLst>
            </p:cNvPr>
            <p:cNvSpPr>
              <a:spLocks/>
            </p:cNvSpPr>
            <p:nvPr/>
          </p:nvSpPr>
          <p:spPr bwMode="auto">
            <a:xfrm>
              <a:off x="6291263" y="2055813"/>
              <a:ext cx="90488" cy="117475"/>
            </a:xfrm>
            <a:custGeom>
              <a:avLst/>
              <a:gdLst>
                <a:gd name="T0" fmla="*/ 10 w 10"/>
                <a:gd name="T1" fmla="*/ 5 h 13"/>
                <a:gd name="T2" fmla="*/ 8 w 10"/>
                <a:gd name="T3" fmla="*/ 1 h 13"/>
                <a:gd name="T4" fmla="*/ 3 w 10"/>
                <a:gd name="T5" fmla="*/ 2 h 13"/>
                <a:gd name="T6" fmla="*/ 1 w 10"/>
                <a:gd name="T7" fmla="*/ 8 h 13"/>
                <a:gd name="T8" fmla="*/ 3 w 10"/>
                <a:gd name="T9" fmla="*/ 12 h 13"/>
                <a:gd name="T10" fmla="*/ 7 w 10"/>
                <a:gd name="T11" fmla="*/ 11 h 13"/>
                <a:gd name="T12" fmla="*/ 10 w 10"/>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10" y="5"/>
                  </a:moveTo>
                  <a:cubicBezTo>
                    <a:pt x="10" y="4"/>
                    <a:pt x="9" y="2"/>
                    <a:pt x="8" y="1"/>
                  </a:cubicBezTo>
                  <a:cubicBezTo>
                    <a:pt x="6" y="0"/>
                    <a:pt x="4" y="1"/>
                    <a:pt x="3" y="2"/>
                  </a:cubicBezTo>
                  <a:cubicBezTo>
                    <a:pt x="1" y="8"/>
                    <a:pt x="1" y="8"/>
                    <a:pt x="1" y="8"/>
                  </a:cubicBezTo>
                  <a:cubicBezTo>
                    <a:pt x="0" y="10"/>
                    <a:pt x="1" y="11"/>
                    <a:pt x="3" y="12"/>
                  </a:cubicBezTo>
                  <a:cubicBezTo>
                    <a:pt x="4" y="13"/>
                    <a:pt x="6" y="13"/>
                    <a:pt x="7" y="11"/>
                  </a:cubicBezTo>
                  <a:lnTo>
                    <a:pt x="10" y="5"/>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3" name="Freeform 38">
              <a:extLst>
                <a:ext uri="{FF2B5EF4-FFF2-40B4-BE49-F238E27FC236}">
                  <a16:creationId xmlns:a16="http://schemas.microsoft.com/office/drawing/2014/main" id="{A69ACF48-EB1A-348D-7CF2-D2EBED069574}"/>
                </a:ext>
              </a:extLst>
            </p:cNvPr>
            <p:cNvSpPr>
              <a:spLocks/>
            </p:cNvSpPr>
            <p:nvPr/>
          </p:nvSpPr>
          <p:spPr bwMode="auto">
            <a:xfrm>
              <a:off x="6345238" y="2073275"/>
              <a:ext cx="107950" cy="136525"/>
            </a:xfrm>
            <a:custGeom>
              <a:avLst/>
              <a:gdLst>
                <a:gd name="T0" fmla="*/ 9 w 12"/>
                <a:gd name="T1" fmla="*/ 1 h 15"/>
                <a:gd name="T2" fmla="*/ 5 w 12"/>
                <a:gd name="T3" fmla="*/ 2 h 15"/>
                <a:gd name="T4" fmla="*/ 1 w 12"/>
                <a:gd name="T5" fmla="*/ 11 h 15"/>
                <a:gd name="T6" fmla="*/ 3 w 12"/>
                <a:gd name="T7" fmla="*/ 14 h 15"/>
                <a:gd name="T8" fmla="*/ 7 w 12"/>
                <a:gd name="T9" fmla="*/ 14 h 15"/>
                <a:gd name="T10" fmla="*/ 11 w 12"/>
                <a:gd name="T11" fmla="*/ 5 h 15"/>
                <a:gd name="T12" fmla="*/ 9 w 12"/>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2" h="15">
                  <a:moveTo>
                    <a:pt x="9" y="1"/>
                  </a:moveTo>
                  <a:cubicBezTo>
                    <a:pt x="8" y="0"/>
                    <a:pt x="6" y="1"/>
                    <a:pt x="5" y="2"/>
                  </a:cubicBezTo>
                  <a:cubicBezTo>
                    <a:pt x="1" y="11"/>
                    <a:pt x="1" y="11"/>
                    <a:pt x="1" y="11"/>
                  </a:cubicBezTo>
                  <a:cubicBezTo>
                    <a:pt x="0" y="12"/>
                    <a:pt x="1" y="13"/>
                    <a:pt x="3" y="14"/>
                  </a:cubicBezTo>
                  <a:cubicBezTo>
                    <a:pt x="5" y="15"/>
                    <a:pt x="6" y="15"/>
                    <a:pt x="7" y="14"/>
                  </a:cubicBezTo>
                  <a:cubicBezTo>
                    <a:pt x="11" y="5"/>
                    <a:pt x="11" y="5"/>
                    <a:pt x="11" y="5"/>
                  </a:cubicBezTo>
                  <a:cubicBezTo>
                    <a:pt x="12" y="4"/>
                    <a:pt x="11" y="2"/>
                    <a:pt x="9"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4" name="Freeform 39">
              <a:extLst>
                <a:ext uri="{FF2B5EF4-FFF2-40B4-BE49-F238E27FC236}">
                  <a16:creationId xmlns:a16="http://schemas.microsoft.com/office/drawing/2014/main" id="{49F92CAE-E500-4E87-9BBA-A97F0356DAD7}"/>
                </a:ext>
              </a:extLst>
            </p:cNvPr>
            <p:cNvSpPr>
              <a:spLocks/>
            </p:cNvSpPr>
            <p:nvPr/>
          </p:nvSpPr>
          <p:spPr bwMode="auto">
            <a:xfrm>
              <a:off x="6416675" y="2119313"/>
              <a:ext cx="100013" cy="127000"/>
            </a:xfrm>
            <a:custGeom>
              <a:avLst/>
              <a:gdLst>
                <a:gd name="T0" fmla="*/ 8 w 11"/>
                <a:gd name="T1" fmla="*/ 0 h 14"/>
                <a:gd name="T2" fmla="*/ 4 w 11"/>
                <a:gd name="T3" fmla="*/ 2 h 14"/>
                <a:gd name="T4" fmla="*/ 0 w 11"/>
                <a:gd name="T5" fmla="*/ 9 h 14"/>
                <a:gd name="T6" fmla="*/ 2 w 11"/>
                <a:gd name="T7" fmla="*/ 13 h 14"/>
                <a:gd name="T8" fmla="*/ 6 w 11"/>
                <a:gd name="T9" fmla="*/ 12 h 14"/>
                <a:gd name="T10" fmla="*/ 10 w 11"/>
                <a:gd name="T11" fmla="*/ 4 h 14"/>
                <a:gd name="T12" fmla="*/ 8 w 1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1" h="14">
                  <a:moveTo>
                    <a:pt x="8" y="0"/>
                  </a:moveTo>
                  <a:cubicBezTo>
                    <a:pt x="6" y="0"/>
                    <a:pt x="4" y="0"/>
                    <a:pt x="4" y="2"/>
                  </a:cubicBezTo>
                  <a:cubicBezTo>
                    <a:pt x="0" y="9"/>
                    <a:pt x="0" y="9"/>
                    <a:pt x="0" y="9"/>
                  </a:cubicBezTo>
                  <a:cubicBezTo>
                    <a:pt x="0" y="11"/>
                    <a:pt x="0" y="12"/>
                    <a:pt x="2" y="13"/>
                  </a:cubicBezTo>
                  <a:cubicBezTo>
                    <a:pt x="4" y="14"/>
                    <a:pt x="6" y="14"/>
                    <a:pt x="6" y="12"/>
                  </a:cubicBezTo>
                  <a:cubicBezTo>
                    <a:pt x="10" y="4"/>
                    <a:pt x="10" y="4"/>
                    <a:pt x="10" y="4"/>
                  </a:cubicBezTo>
                  <a:cubicBezTo>
                    <a:pt x="11" y="3"/>
                    <a:pt x="10" y="1"/>
                    <a:pt x="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5" name="Freeform 40">
              <a:extLst>
                <a:ext uri="{FF2B5EF4-FFF2-40B4-BE49-F238E27FC236}">
                  <a16:creationId xmlns:a16="http://schemas.microsoft.com/office/drawing/2014/main" id="{EC3E6B38-6A37-5026-1C7B-F4F35E4D4189}"/>
                </a:ext>
              </a:extLst>
            </p:cNvPr>
            <p:cNvSpPr>
              <a:spLocks/>
            </p:cNvSpPr>
            <p:nvPr/>
          </p:nvSpPr>
          <p:spPr bwMode="auto">
            <a:xfrm>
              <a:off x="6435725" y="1801813"/>
              <a:ext cx="506413" cy="498475"/>
            </a:xfrm>
            <a:custGeom>
              <a:avLst/>
              <a:gdLst>
                <a:gd name="T0" fmla="*/ 56 w 56"/>
                <a:gd name="T1" fmla="*/ 33 h 55"/>
                <a:gd name="T2" fmla="*/ 46 w 56"/>
                <a:gd name="T3" fmla="*/ 1 h 55"/>
                <a:gd name="T4" fmla="*/ 44 w 56"/>
                <a:gd name="T5" fmla="*/ 1 h 55"/>
                <a:gd name="T6" fmla="*/ 41 w 56"/>
                <a:gd name="T7" fmla="*/ 2 h 55"/>
                <a:gd name="T8" fmla="*/ 40 w 56"/>
                <a:gd name="T9" fmla="*/ 3 h 55"/>
                <a:gd name="T10" fmla="*/ 41 w 56"/>
                <a:gd name="T11" fmla="*/ 5 h 55"/>
                <a:gd name="T12" fmla="*/ 38 w 56"/>
                <a:gd name="T13" fmla="*/ 6 h 55"/>
                <a:gd name="T14" fmla="*/ 34 w 56"/>
                <a:gd name="T15" fmla="*/ 6 h 55"/>
                <a:gd name="T16" fmla="*/ 24 w 56"/>
                <a:gd name="T17" fmla="*/ 3 h 55"/>
                <a:gd name="T18" fmla="*/ 11 w 56"/>
                <a:gd name="T19" fmla="*/ 4 h 55"/>
                <a:gd name="T20" fmla="*/ 3 w 56"/>
                <a:gd name="T21" fmla="*/ 10 h 55"/>
                <a:gd name="T22" fmla="*/ 8 w 56"/>
                <a:gd name="T23" fmla="*/ 16 h 55"/>
                <a:gd name="T24" fmla="*/ 13 w 56"/>
                <a:gd name="T25" fmla="*/ 12 h 55"/>
                <a:gd name="T26" fmla="*/ 15 w 56"/>
                <a:gd name="T27" fmla="*/ 11 h 55"/>
                <a:gd name="T28" fmla="*/ 21 w 56"/>
                <a:gd name="T29" fmla="*/ 12 h 55"/>
                <a:gd name="T30" fmla="*/ 24 w 56"/>
                <a:gd name="T31" fmla="*/ 14 h 55"/>
                <a:gd name="T32" fmla="*/ 42 w 56"/>
                <a:gd name="T33" fmla="*/ 29 h 55"/>
                <a:gd name="T34" fmla="*/ 38 w 56"/>
                <a:gd name="T35" fmla="*/ 34 h 55"/>
                <a:gd name="T36" fmla="*/ 25 w 56"/>
                <a:gd name="T37" fmla="*/ 24 h 55"/>
                <a:gd name="T38" fmla="*/ 24 w 56"/>
                <a:gd name="T39" fmla="*/ 26 h 55"/>
                <a:gd name="T40" fmla="*/ 34 w 56"/>
                <a:gd name="T41" fmla="*/ 34 h 55"/>
                <a:gd name="T42" fmla="*/ 35 w 56"/>
                <a:gd name="T43" fmla="*/ 38 h 55"/>
                <a:gd name="T44" fmla="*/ 30 w 56"/>
                <a:gd name="T45" fmla="*/ 39 h 55"/>
                <a:gd name="T46" fmla="*/ 19 w 56"/>
                <a:gd name="T47" fmla="*/ 30 h 55"/>
                <a:gd name="T48" fmla="*/ 17 w 56"/>
                <a:gd name="T49" fmla="*/ 32 h 55"/>
                <a:gd name="T50" fmla="*/ 28 w 56"/>
                <a:gd name="T51" fmla="*/ 40 h 55"/>
                <a:gd name="T52" fmla="*/ 29 w 56"/>
                <a:gd name="T53" fmla="*/ 44 h 55"/>
                <a:gd name="T54" fmla="*/ 24 w 56"/>
                <a:gd name="T55" fmla="*/ 45 h 55"/>
                <a:gd name="T56" fmla="*/ 13 w 56"/>
                <a:gd name="T57" fmla="*/ 36 h 55"/>
                <a:gd name="T58" fmla="*/ 11 w 56"/>
                <a:gd name="T59" fmla="*/ 38 h 55"/>
                <a:gd name="T60" fmla="*/ 20 w 56"/>
                <a:gd name="T61" fmla="*/ 45 h 55"/>
                <a:gd name="T62" fmla="*/ 21 w 56"/>
                <a:gd name="T63" fmla="*/ 50 h 55"/>
                <a:gd name="T64" fmla="*/ 16 w 56"/>
                <a:gd name="T65" fmla="*/ 50 h 55"/>
                <a:gd name="T66" fmla="*/ 13 w 56"/>
                <a:gd name="T67" fmla="*/ 48 h 55"/>
                <a:gd name="T68" fmla="*/ 14 w 56"/>
                <a:gd name="T69" fmla="*/ 45 h 55"/>
                <a:gd name="T70" fmla="*/ 12 w 56"/>
                <a:gd name="T71" fmla="*/ 41 h 55"/>
                <a:gd name="T72" fmla="*/ 8 w 56"/>
                <a:gd name="T73" fmla="*/ 42 h 55"/>
                <a:gd name="T74" fmla="*/ 6 w 56"/>
                <a:gd name="T75" fmla="*/ 47 h 55"/>
                <a:gd name="T76" fmla="*/ 7 w 56"/>
                <a:gd name="T77" fmla="*/ 51 h 55"/>
                <a:gd name="T78" fmla="*/ 12 w 56"/>
                <a:gd name="T79" fmla="*/ 50 h 55"/>
                <a:gd name="T80" fmla="*/ 12 w 56"/>
                <a:gd name="T81" fmla="*/ 50 h 55"/>
                <a:gd name="T82" fmla="*/ 15 w 56"/>
                <a:gd name="T83" fmla="*/ 53 h 55"/>
                <a:gd name="T84" fmla="*/ 23 w 56"/>
                <a:gd name="T85" fmla="*/ 53 h 55"/>
                <a:gd name="T86" fmla="*/ 24 w 56"/>
                <a:gd name="T87" fmla="*/ 49 h 55"/>
                <a:gd name="T88" fmla="*/ 31 w 56"/>
                <a:gd name="T89" fmla="*/ 47 h 55"/>
                <a:gd name="T90" fmla="*/ 32 w 56"/>
                <a:gd name="T91" fmla="*/ 43 h 55"/>
                <a:gd name="T92" fmla="*/ 37 w 56"/>
                <a:gd name="T93" fmla="*/ 41 h 55"/>
                <a:gd name="T94" fmla="*/ 38 w 56"/>
                <a:gd name="T95" fmla="*/ 37 h 55"/>
                <a:gd name="T96" fmla="*/ 44 w 56"/>
                <a:gd name="T97" fmla="*/ 36 h 55"/>
                <a:gd name="T98" fmla="*/ 45 w 56"/>
                <a:gd name="T99" fmla="*/ 34 h 55"/>
                <a:gd name="T100" fmla="*/ 49 w 56"/>
                <a:gd name="T101" fmla="*/ 33 h 55"/>
                <a:gd name="T102" fmla="*/ 50 w 56"/>
                <a:gd name="T103" fmla="*/ 35 h 55"/>
                <a:gd name="T104" fmla="*/ 52 w 56"/>
                <a:gd name="T105" fmla="*/ 36 h 55"/>
                <a:gd name="T106" fmla="*/ 55 w 56"/>
                <a:gd name="T107" fmla="*/ 35 h 55"/>
                <a:gd name="T108" fmla="*/ 56 w 56"/>
                <a:gd name="T109"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 h="55">
                  <a:moveTo>
                    <a:pt x="56" y="33"/>
                  </a:moveTo>
                  <a:cubicBezTo>
                    <a:pt x="55" y="31"/>
                    <a:pt x="47" y="7"/>
                    <a:pt x="46" y="1"/>
                  </a:cubicBezTo>
                  <a:cubicBezTo>
                    <a:pt x="45" y="0"/>
                    <a:pt x="45" y="0"/>
                    <a:pt x="44" y="1"/>
                  </a:cubicBezTo>
                  <a:cubicBezTo>
                    <a:pt x="43" y="1"/>
                    <a:pt x="42" y="1"/>
                    <a:pt x="41" y="2"/>
                  </a:cubicBezTo>
                  <a:cubicBezTo>
                    <a:pt x="40" y="2"/>
                    <a:pt x="40" y="3"/>
                    <a:pt x="40" y="3"/>
                  </a:cubicBezTo>
                  <a:cubicBezTo>
                    <a:pt x="40" y="4"/>
                    <a:pt x="41" y="5"/>
                    <a:pt x="41" y="5"/>
                  </a:cubicBezTo>
                  <a:cubicBezTo>
                    <a:pt x="41" y="5"/>
                    <a:pt x="39" y="6"/>
                    <a:pt x="38" y="6"/>
                  </a:cubicBezTo>
                  <a:cubicBezTo>
                    <a:pt x="37" y="6"/>
                    <a:pt x="36" y="7"/>
                    <a:pt x="34" y="6"/>
                  </a:cubicBezTo>
                  <a:cubicBezTo>
                    <a:pt x="32" y="5"/>
                    <a:pt x="27" y="4"/>
                    <a:pt x="24" y="3"/>
                  </a:cubicBezTo>
                  <a:cubicBezTo>
                    <a:pt x="20" y="2"/>
                    <a:pt x="13" y="2"/>
                    <a:pt x="11" y="4"/>
                  </a:cubicBezTo>
                  <a:cubicBezTo>
                    <a:pt x="9" y="5"/>
                    <a:pt x="5" y="9"/>
                    <a:pt x="3" y="10"/>
                  </a:cubicBezTo>
                  <a:cubicBezTo>
                    <a:pt x="0" y="13"/>
                    <a:pt x="5" y="18"/>
                    <a:pt x="8" y="16"/>
                  </a:cubicBezTo>
                  <a:cubicBezTo>
                    <a:pt x="10" y="14"/>
                    <a:pt x="11" y="13"/>
                    <a:pt x="13" y="12"/>
                  </a:cubicBezTo>
                  <a:cubicBezTo>
                    <a:pt x="14" y="11"/>
                    <a:pt x="15" y="11"/>
                    <a:pt x="15" y="11"/>
                  </a:cubicBezTo>
                  <a:cubicBezTo>
                    <a:pt x="17" y="11"/>
                    <a:pt x="19" y="12"/>
                    <a:pt x="21" y="12"/>
                  </a:cubicBezTo>
                  <a:cubicBezTo>
                    <a:pt x="22" y="12"/>
                    <a:pt x="23" y="13"/>
                    <a:pt x="24" y="14"/>
                  </a:cubicBezTo>
                  <a:cubicBezTo>
                    <a:pt x="28" y="17"/>
                    <a:pt x="39" y="27"/>
                    <a:pt x="42" y="29"/>
                  </a:cubicBezTo>
                  <a:cubicBezTo>
                    <a:pt x="45" y="31"/>
                    <a:pt x="41" y="37"/>
                    <a:pt x="38" y="34"/>
                  </a:cubicBezTo>
                  <a:cubicBezTo>
                    <a:pt x="34" y="32"/>
                    <a:pt x="25" y="24"/>
                    <a:pt x="25" y="24"/>
                  </a:cubicBezTo>
                  <a:cubicBezTo>
                    <a:pt x="24" y="26"/>
                    <a:pt x="24" y="26"/>
                    <a:pt x="24" y="26"/>
                  </a:cubicBezTo>
                  <a:cubicBezTo>
                    <a:pt x="24" y="26"/>
                    <a:pt x="33" y="33"/>
                    <a:pt x="34" y="34"/>
                  </a:cubicBezTo>
                  <a:cubicBezTo>
                    <a:pt x="35" y="35"/>
                    <a:pt x="35" y="36"/>
                    <a:pt x="35" y="38"/>
                  </a:cubicBezTo>
                  <a:cubicBezTo>
                    <a:pt x="34" y="40"/>
                    <a:pt x="31" y="40"/>
                    <a:pt x="30" y="39"/>
                  </a:cubicBezTo>
                  <a:cubicBezTo>
                    <a:pt x="29" y="38"/>
                    <a:pt x="19" y="30"/>
                    <a:pt x="19" y="30"/>
                  </a:cubicBezTo>
                  <a:cubicBezTo>
                    <a:pt x="17" y="32"/>
                    <a:pt x="17" y="32"/>
                    <a:pt x="17" y="32"/>
                  </a:cubicBezTo>
                  <a:cubicBezTo>
                    <a:pt x="17" y="32"/>
                    <a:pt x="27" y="39"/>
                    <a:pt x="28" y="40"/>
                  </a:cubicBezTo>
                  <a:cubicBezTo>
                    <a:pt x="29" y="41"/>
                    <a:pt x="30" y="43"/>
                    <a:pt x="29" y="44"/>
                  </a:cubicBezTo>
                  <a:cubicBezTo>
                    <a:pt x="28" y="46"/>
                    <a:pt x="27" y="47"/>
                    <a:pt x="24" y="45"/>
                  </a:cubicBezTo>
                  <a:cubicBezTo>
                    <a:pt x="22" y="44"/>
                    <a:pt x="13" y="36"/>
                    <a:pt x="13" y="36"/>
                  </a:cubicBezTo>
                  <a:cubicBezTo>
                    <a:pt x="11" y="38"/>
                    <a:pt x="11" y="38"/>
                    <a:pt x="11" y="38"/>
                  </a:cubicBezTo>
                  <a:cubicBezTo>
                    <a:pt x="11" y="38"/>
                    <a:pt x="19" y="44"/>
                    <a:pt x="20" y="45"/>
                  </a:cubicBezTo>
                  <a:cubicBezTo>
                    <a:pt x="22" y="47"/>
                    <a:pt x="22" y="48"/>
                    <a:pt x="21" y="50"/>
                  </a:cubicBezTo>
                  <a:cubicBezTo>
                    <a:pt x="20" y="51"/>
                    <a:pt x="18" y="51"/>
                    <a:pt x="16" y="50"/>
                  </a:cubicBezTo>
                  <a:cubicBezTo>
                    <a:pt x="15" y="49"/>
                    <a:pt x="14" y="48"/>
                    <a:pt x="13" y="48"/>
                  </a:cubicBezTo>
                  <a:cubicBezTo>
                    <a:pt x="14" y="45"/>
                    <a:pt x="14" y="45"/>
                    <a:pt x="14" y="45"/>
                  </a:cubicBezTo>
                  <a:cubicBezTo>
                    <a:pt x="15" y="43"/>
                    <a:pt x="14" y="42"/>
                    <a:pt x="12" y="41"/>
                  </a:cubicBezTo>
                  <a:cubicBezTo>
                    <a:pt x="10" y="40"/>
                    <a:pt x="9" y="41"/>
                    <a:pt x="8" y="42"/>
                  </a:cubicBezTo>
                  <a:cubicBezTo>
                    <a:pt x="6" y="47"/>
                    <a:pt x="6" y="47"/>
                    <a:pt x="6" y="47"/>
                  </a:cubicBezTo>
                  <a:cubicBezTo>
                    <a:pt x="5" y="49"/>
                    <a:pt x="5" y="50"/>
                    <a:pt x="7" y="51"/>
                  </a:cubicBezTo>
                  <a:cubicBezTo>
                    <a:pt x="9" y="52"/>
                    <a:pt x="11" y="52"/>
                    <a:pt x="12" y="50"/>
                  </a:cubicBezTo>
                  <a:cubicBezTo>
                    <a:pt x="12" y="50"/>
                    <a:pt x="12" y="50"/>
                    <a:pt x="12" y="50"/>
                  </a:cubicBezTo>
                  <a:cubicBezTo>
                    <a:pt x="13" y="51"/>
                    <a:pt x="14" y="52"/>
                    <a:pt x="15" y="53"/>
                  </a:cubicBezTo>
                  <a:cubicBezTo>
                    <a:pt x="17" y="54"/>
                    <a:pt x="20" y="55"/>
                    <a:pt x="23" y="53"/>
                  </a:cubicBezTo>
                  <a:cubicBezTo>
                    <a:pt x="24" y="51"/>
                    <a:pt x="24" y="49"/>
                    <a:pt x="24" y="49"/>
                  </a:cubicBezTo>
                  <a:cubicBezTo>
                    <a:pt x="24" y="49"/>
                    <a:pt x="28" y="50"/>
                    <a:pt x="31" y="47"/>
                  </a:cubicBezTo>
                  <a:cubicBezTo>
                    <a:pt x="32" y="46"/>
                    <a:pt x="32" y="44"/>
                    <a:pt x="32" y="43"/>
                  </a:cubicBezTo>
                  <a:cubicBezTo>
                    <a:pt x="32" y="43"/>
                    <a:pt x="34" y="44"/>
                    <a:pt x="37" y="41"/>
                  </a:cubicBezTo>
                  <a:cubicBezTo>
                    <a:pt x="38" y="40"/>
                    <a:pt x="38" y="37"/>
                    <a:pt x="38" y="37"/>
                  </a:cubicBezTo>
                  <a:cubicBezTo>
                    <a:pt x="38" y="37"/>
                    <a:pt x="41" y="39"/>
                    <a:pt x="44" y="36"/>
                  </a:cubicBezTo>
                  <a:cubicBezTo>
                    <a:pt x="45" y="36"/>
                    <a:pt x="45" y="35"/>
                    <a:pt x="45" y="34"/>
                  </a:cubicBezTo>
                  <a:cubicBezTo>
                    <a:pt x="49" y="33"/>
                    <a:pt x="49" y="33"/>
                    <a:pt x="49" y="33"/>
                  </a:cubicBezTo>
                  <a:cubicBezTo>
                    <a:pt x="49" y="34"/>
                    <a:pt x="50" y="34"/>
                    <a:pt x="50" y="35"/>
                  </a:cubicBezTo>
                  <a:cubicBezTo>
                    <a:pt x="50" y="35"/>
                    <a:pt x="51" y="36"/>
                    <a:pt x="52" y="36"/>
                  </a:cubicBezTo>
                  <a:cubicBezTo>
                    <a:pt x="53" y="36"/>
                    <a:pt x="54" y="35"/>
                    <a:pt x="55" y="35"/>
                  </a:cubicBezTo>
                  <a:cubicBezTo>
                    <a:pt x="55" y="35"/>
                    <a:pt x="56" y="34"/>
                    <a:pt x="56" y="3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46" name="Freeform 111">
            <a:extLst>
              <a:ext uri="{FF2B5EF4-FFF2-40B4-BE49-F238E27FC236}">
                <a16:creationId xmlns:a16="http://schemas.microsoft.com/office/drawing/2014/main" id="{5ED936DE-575F-ED73-58D1-4DF1CC338126}"/>
              </a:ext>
            </a:extLst>
          </p:cNvPr>
          <p:cNvSpPr>
            <a:spLocks/>
          </p:cNvSpPr>
          <p:nvPr/>
        </p:nvSpPr>
        <p:spPr bwMode="auto">
          <a:xfrm>
            <a:off x="9786232" y="4148168"/>
            <a:ext cx="341470" cy="221231"/>
          </a:xfrm>
          <a:custGeom>
            <a:avLst/>
            <a:gdLst>
              <a:gd name="T0" fmla="*/ 70 w 79"/>
              <a:gd name="T1" fmla="*/ 30 h 49"/>
              <a:gd name="T2" fmla="*/ 68 w 79"/>
              <a:gd name="T3" fmla="*/ 31 h 49"/>
              <a:gd name="T4" fmla="*/ 57 w 79"/>
              <a:gd name="T5" fmla="*/ 15 h 49"/>
              <a:gd name="T6" fmla="*/ 59 w 79"/>
              <a:gd name="T7" fmla="*/ 10 h 49"/>
              <a:gd name="T8" fmla="*/ 50 w 79"/>
              <a:gd name="T9" fmla="*/ 0 h 49"/>
              <a:gd name="T10" fmla="*/ 41 w 79"/>
              <a:gd name="T11" fmla="*/ 10 h 49"/>
              <a:gd name="T12" fmla="*/ 42 w 79"/>
              <a:gd name="T13" fmla="*/ 15 h 49"/>
              <a:gd name="T14" fmla="*/ 32 w 79"/>
              <a:gd name="T15" fmla="*/ 31 h 49"/>
              <a:gd name="T16" fmla="*/ 29 w 79"/>
              <a:gd name="T17" fmla="*/ 30 h 49"/>
              <a:gd name="T18" fmla="*/ 27 w 79"/>
              <a:gd name="T19" fmla="*/ 31 h 49"/>
              <a:gd name="T20" fmla="*/ 16 w 79"/>
              <a:gd name="T21" fmla="*/ 15 h 49"/>
              <a:gd name="T22" fmla="*/ 18 w 79"/>
              <a:gd name="T23" fmla="*/ 10 h 49"/>
              <a:gd name="T24" fmla="*/ 9 w 79"/>
              <a:gd name="T25" fmla="*/ 0 h 49"/>
              <a:gd name="T26" fmla="*/ 0 w 79"/>
              <a:gd name="T27" fmla="*/ 10 h 49"/>
              <a:gd name="T28" fmla="*/ 9 w 79"/>
              <a:gd name="T29" fmla="*/ 19 h 49"/>
              <a:gd name="T30" fmla="*/ 11 w 79"/>
              <a:gd name="T31" fmla="*/ 19 h 49"/>
              <a:gd name="T32" fmla="*/ 22 w 79"/>
              <a:gd name="T33" fmla="*/ 34 h 49"/>
              <a:gd name="T34" fmla="*/ 20 w 79"/>
              <a:gd name="T35" fmla="*/ 39 h 49"/>
              <a:gd name="T36" fmla="*/ 29 w 79"/>
              <a:gd name="T37" fmla="*/ 49 h 49"/>
              <a:gd name="T38" fmla="*/ 39 w 79"/>
              <a:gd name="T39" fmla="*/ 39 h 49"/>
              <a:gd name="T40" fmla="*/ 37 w 79"/>
              <a:gd name="T41" fmla="*/ 34 h 49"/>
              <a:gd name="T42" fmla="*/ 47 w 79"/>
              <a:gd name="T43" fmla="*/ 19 h 49"/>
              <a:gd name="T44" fmla="*/ 50 w 79"/>
              <a:gd name="T45" fmla="*/ 19 h 49"/>
              <a:gd name="T46" fmla="*/ 52 w 79"/>
              <a:gd name="T47" fmla="*/ 19 h 49"/>
              <a:gd name="T48" fmla="*/ 63 w 79"/>
              <a:gd name="T49" fmla="*/ 34 h 49"/>
              <a:gd name="T50" fmla="*/ 61 w 79"/>
              <a:gd name="T51" fmla="*/ 39 h 49"/>
              <a:gd name="T52" fmla="*/ 70 w 79"/>
              <a:gd name="T53" fmla="*/ 49 h 49"/>
              <a:gd name="T54" fmla="*/ 79 w 79"/>
              <a:gd name="T55" fmla="*/ 39 h 49"/>
              <a:gd name="T56" fmla="*/ 70 w 79"/>
              <a:gd name="T57"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49">
                <a:moveTo>
                  <a:pt x="70" y="30"/>
                </a:moveTo>
                <a:cubicBezTo>
                  <a:pt x="69" y="30"/>
                  <a:pt x="69" y="30"/>
                  <a:pt x="68" y="31"/>
                </a:cubicBezTo>
                <a:cubicBezTo>
                  <a:pt x="57" y="15"/>
                  <a:pt x="57" y="15"/>
                  <a:pt x="57" y="15"/>
                </a:cubicBezTo>
                <a:cubicBezTo>
                  <a:pt x="58" y="14"/>
                  <a:pt x="59" y="12"/>
                  <a:pt x="59" y="10"/>
                </a:cubicBezTo>
                <a:cubicBezTo>
                  <a:pt x="59" y="5"/>
                  <a:pt x="55" y="0"/>
                  <a:pt x="50" y="0"/>
                </a:cubicBezTo>
                <a:cubicBezTo>
                  <a:pt x="45" y="0"/>
                  <a:pt x="41" y="5"/>
                  <a:pt x="41" y="10"/>
                </a:cubicBezTo>
                <a:cubicBezTo>
                  <a:pt x="41" y="12"/>
                  <a:pt x="41" y="14"/>
                  <a:pt x="42" y="15"/>
                </a:cubicBezTo>
                <a:cubicBezTo>
                  <a:pt x="32" y="31"/>
                  <a:pt x="32" y="31"/>
                  <a:pt x="32" y="31"/>
                </a:cubicBezTo>
                <a:cubicBezTo>
                  <a:pt x="31" y="30"/>
                  <a:pt x="30" y="30"/>
                  <a:pt x="29" y="30"/>
                </a:cubicBezTo>
                <a:cubicBezTo>
                  <a:pt x="28" y="30"/>
                  <a:pt x="28" y="30"/>
                  <a:pt x="27" y="31"/>
                </a:cubicBezTo>
                <a:cubicBezTo>
                  <a:pt x="16" y="15"/>
                  <a:pt x="16" y="15"/>
                  <a:pt x="16" y="15"/>
                </a:cubicBezTo>
                <a:cubicBezTo>
                  <a:pt x="17" y="14"/>
                  <a:pt x="18" y="12"/>
                  <a:pt x="18" y="10"/>
                </a:cubicBezTo>
                <a:cubicBezTo>
                  <a:pt x="18" y="5"/>
                  <a:pt x="14" y="0"/>
                  <a:pt x="9" y="0"/>
                </a:cubicBezTo>
                <a:cubicBezTo>
                  <a:pt x="4" y="0"/>
                  <a:pt x="0" y="5"/>
                  <a:pt x="0" y="10"/>
                </a:cubicBezTo>
                <a:cubicBezTo>
                  <a:pt x="0" y="15"/>
                  <a:pt x="4" y="19"/>
                  <a:pt x="9" y="19"/>
                </a:cubicBezTo>
                <a:cubicBezTo>
                  <a:pt x="10" y="19"/>
                  <a:pt x="10" y="19"/>
                  <a:pt x="11" y="19"/>
                </a:cubicBezTo>
                <a:cubicBezTo>
                  <a:pt x="22" y="34"/>
                  <a:pt x="22" y="34"/>
                  <a:pt x="22" y="34"/>
                </a:cubicBezTo>
                <a:cubicBezTo>
                  <a:pt x="21" y="36"/>
                  <a:pt x="20" y="37"/>
                  <a:pt x="20" y="39"/>
                </a:cubicBezTo>
                <a:cubicBezTo>
                  <a:pt x="20" y="45"/>
                  <a:pt x="24" y="49"/>
                  <a:pt x="29" y="49"/>
                </a:cubicBezTo>
                <a:cubicBezTo>
                  <a:pt x="34" y="49"/>
                  <a:pt x="39" y="45"/>
                  <a:pt x="39" y="39"/>
                </a:cubicBezTo>
                <a:cubicBezTo>
                  <a:pt x="39" y="37"/>
                  <a:pt x="38" y="36"/>
                  <a:pt x="37" y="34"/>
                </a:cubicBezTo>
                <a:cubicBezTo>
                  <a:pt x="47" y="19"/>
                  <a:pt x="47" y="19"/>
                  <a:pt x="47" y="19"/>
                </a:cubicBezTo>
                <a:cubicBezTo>
                  <a:pt x="48" y="19"/>
                  <a:pt x="49" y="19"/>
                  <a:pt x="50" y="19"/>
                </a:cubicBezTo>
                <a:cubicBezTo>
                  <a:pt x="51" y="19"/>
                  <a:pt x="51" y="19"/>
                  <a:pt x="52" y="19"/>
                </a:cubicBezTo>
                <a:cubicBezTo>
                  <a:pt x="63" y="34"/>
                  <a:pt x="63" y="34"/>
                  <a:pt x="63" y="34"/>
                </a:cubicBezTo>
                <a:cubicBezTo>
                  <a:pt x="62" y="36"/>
                  <a:pt x="61" y="37"/>
                  <a:pt x="61" y="39"/>
                </a:cubicBezTo>
                <a:cubicBezTo>
                  <a:pt x="61" y="45"/>
                  <a:pt x="65" y="49"/>
                  <a:pt x="70" y="49"/>
                </a:cubicBezTo>
                <a:cubicBezTo>
                  <a:pt x="75" y="49"/>
                  <a:pt x="79" y="45"/>
                  <a:pt x="79" y="39"/>
                </a:cubicBezTo>
                <a:cubicBezTo>
                  <a:pt x="79" y="34"/>
                  <a:pt x="75" y="30"/>
                  <a:pt x="70" y="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147" name="Group 146">
            <a:extLst>
              <a:ext uri="{FF2B5EF4-FFF2-40B4-BE49-F238E27FC236}">
                <a16:creationId xmlns:a16="http://schemas.microsoft.com/office/drawing/2014/main" id="{A92B88F8-D5B6-CD5A-8570-36B74B3C69AA}"/>
              </a:ext>
            </a:extLst>
          </p:cNvPr>
          <p:cNvGrpSpPr/>
          <p:nvPr/>
        </p:nvGrpSpPr>
        <p:grpSpPr>
          <a:xfrm>
            <a:off x="9786232" y="4643162"/>
            <a:ext cx="356935" cy="351803"/>
            <a:chOff x="4165601" y="2743537"/>
            <a:chExt cx="760413" cy="742950"/>
          </a:xfrm>
          <a:solidFill>
            <a:schemeClr val="bg1"/>
          </a:solidFill>
        </p:grpSpPr>
        <p:sp>
          <p:nvSpPr>
            <p:cNvPr id="148" name="Freeform 70">
              <a:extLst>
                <a:ext uri="{FF2B5EF4-FFF2-40B4-BE49-F238E27FC236}">
                  <a16:creationId xmlns:a16="http://schemas.microsoft.com/office/drawing/2014/main" id="{3D7DE8DA-56A2-0DF8-B38B-000B0823084E}"/>
                </a:ext>
              </a:extLst>
            </p:cNvPr>
            <p:cNvSpPr>
              <a:spLocks/>
            </p:cNvSpPr>
            <p:nvPr/>
          </p:nvSpPr>
          <p:spPr bwMode="auto">
            <a:xfrm>
              <a:off x="4391026" y="2916575"/>
              <a:ext cx="307975" cy="325438"/>
            </a:xfrm>
            <a:custGeom>
              <a:avLst/>
              <a:gdLst>
                <a:gd name="T0" fmla="*/ 14 w 34"/>
                <a:gd name="T1" fmla="*/ 13 h 36"/>
                <a:gd name="T2" fmla="*/ 12 w 34"/>
                <a:gd name="T3" fmla="*/ 17 h 36"/>
                <a:gd name="T4" fmla="*/ 12 w 34"/>
                <a:gd name="T5" fmla="*/ 17 h 36"/>
                <a:gd name="T6" fmla="*/ 0 w 34"/>
                <a:gd name="T7" fmla="*/ 31 h 36"/>
                <a:gd name="T8" fmla="*/ 17 w 34"/>
                <a:gd name="T9" fmla="*/ 36 h 36"/>
                <a:gd name="T10" fmla="*/ 34 w 34"/>
                <a:gd name="T11" fmla="*/ 31 h 36"/>
                <a:gd name="T12" fmla="*/ 22 w 34"/>
                <a:gd name="T13" fmla="*/ 17 h 36"/>
                <a:gd name="T14" fmla="*/ 20 w 34"/>
                <a:gd name="T15" fmla="*/ 13 h 36"/>
                <a:gd name="T16" fmla="*/ 21 w 34"/>
                <a:gd name="T17" fmla="*/ 13 h 36"/>
                <a:gd name="T18" fmla="*/ 17 w 34"/>
                <a:gd name="T19" fmla="*/ 0 h 36"/>
                <a:gd name="T20" fmla="*/ 13 w 34"/>
                <a:gd name="T21" fmla="*/ 13 h 36"/>
                <a:gd name="T22" fmla="*/ 14 w 34"/>
                <a:gd name="T23" fmla="*/ 1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6">
                  <a:moveTo>
                    <a:pt x="14" y="13"/>
                  </a:moveTo>
                  <a:cubicBezTo>
                    <a:pt x="14" y="14"/>
                    <a:pt x="15" y="16"/>
                    <a:pt x="12" y="17"/>
                  </a:cubicBezTo>
                  <a:cubicBezTo>
                    <a:pt x="12" y="17"/>
                    <a:pt x="12" y="17"/>
                    <a:pt x="12" y="17"/>
                  </a:cubicBezTo>
                  <a:cubicBezTo>
                    <a:pt x="7" y="18"/>
                    <a:pt x="0" y="21"/>
                    <a:pt x="0" y="31"/>
                  </a:cubicBezTo>
                  <a:cubicBezTo>
                    <a:pt x="0" y="36"/>
                    <a:pt x="17" y="36"/>
                    <a:pt x="17" y="36"/>
                  </a:cubicBezTo>
                  <a:cubicBezTo>
                    <a:pt x="17" y="36"/>
                    <a:pt x="34" y="36"/>
                    <a:pt x="34" y="31"/>
                  </a:cubicBezTo>
                  <a:cubicBezTo>
                    <a:pt x="34" y="21"/>
                    <a:pt x="27" y="18"/>
                    <a:pt x="22" y="17"/>
                  </a:cubicBezTo>
                  <a:cubicBezTo>
                    <a:pt x="19" y="16"/>
                    <a:pt x="20" y="14"/>
                    <a:pt x="20" y="13"/>
                  </a:cubicBezTo>
                  <a:cubicBezTo>
                    <a:pt x="21" y="13"/>
                    <a:pt x="21" y="13"/>
                    <a:pt x="21" y="13"/>
                  </a:cubicBezTo>
                  <a:cubicBezTo>
                    <a:pt x="23" y="10"/>
                    <a:pt x="26" y="0"/>
                    <a:pt x="17" y="0"/>
                  </a:cubicBezTo>
                  <a:cubicBezTo>
                    <a:pt x="8" y="0"/>
                    <a:pt x="11" y="10"/>
                    <a:pt x="13" y="13"/>
                  </a:cubicBezTo>
                  <a:cubicBezTo>
                    <a:pt x="13" y="13"/>
                    <a:pt x="14" y="13"/>
                    <a:pt x="14" y="1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9" name="Freeform 71">
              <a:extLst>
                <a:ext uri="{FF2B5EF4-FFF2-40B4-BE49-F238E27FC236}">
                  <a16:creationId xmlns:a16="http://schemas.microsoft.com/office/drawing/2014/main" id="{FDA65661-E3F7-4E2A-0BBA-975691AEE703}"/>
                </a:ext>
              </a:extLst>
            </p:cNvPr>
            <p:cNvSpPr>
              <a:spLocks noEditPoints="1"/>
            </p:cNvSpPr>
            <p:nvPr/>
          </p:nvSpPr>
          <p:spPr bwMode="auto">
            <a:xfrm>
              <a:off x="4165601" y="2743537"/>
              <a:ext cx="760413" cy="742950"/>
            </a:xfrm>
            <a:custGeom>
              <a:avLst/>
              <a:gdLst>
                <a:gd name="T0" fmla="*/ 78 w 84"/>
                <a:gd name="T1" fmla="*/ 42 h 82"/>
                <a:gd name="T2" fmla="*/ 39 w 84"/>
                <a:gd name="T3" fmla="*/ 6 h 82"/>
                <a:gd name="T4" fmla="*/ 23 w 84"/>
                <a:gd name="T5" fmla="*/ 9 h 82"/>
                <a:gd name="T6" fmla="*/ 12 w 84"/>
                <a:gd name="T7" fmla="*/ 22 h 82"/>
                <a:gd name="T8" fmla="*/ 0 w 84"/>
                <a:gd name="T9" fmla="*/ 33 h 82"/>
                <a:gd name="T10" fmla="*/ 19 w 84"/>
                <a:gd name="T11" fmla="*/ 70 h 82"/>
                <a:gd name="T12" fmla="*/ 27 w 84"/>
                <a:gd name="T13" fmla="*/ 82 h 82"/>
                <a:gd name="T14" fmla="*/ 42 w 84"/>
                <a:gd name="T15" fmla="*/ 78 h 82"/>
                <a:gd name="T16" fmla="*/ 73 w 84"/>
                <a:gd name="T17" fmla="*/ 65 h 82"/>
                <a:gd name="T18" fmla="*/ 78 w 84"/>
                <a:gd name="T19" fmla="*/ 45 h 82"/>
                <a:gd name="T20" fmla="*/ 34 w 84"/>
                <a:gd name="T21" fmla="*/ 9 h 82"/>
                <a:gd name="T22" fmla="*/ 29 w 84"/>
                <a:gd name="T23" fmla="*/ 9 h 82"/>
                <a:gd name="T24" fmla="*/ 27 w 84"/>
                <a:gd name="T25" fmla="*/ 15 h 82"/>
                <a:gd name="T26" fmla="*/ 39 w 84"/>
                <a:gd name="T27" fmla="*/ 11 h 82"/>
                <a:gd name="T28" fmla="*/ 72 w 84"/>
                <a:gd name="T29" fmla="*/ 39 h 82"/>
                <a:gd name="T30" fmla="*/ 52 w 84"/>
                <a:gd name="T31" fmla="*/ 28 h 82"/>
                <a:gd name="T32" fmla="*/ 69 w 84"/>
                <a:gd name="T33" fmla="*/ 44 h 82"/>
                <a:gd name="T34" fmla="*/ 62 w 84"/>
                <a:gd name="T35" fmla="*/ 55 h 82"/>
                <a:gd name="T36" fmla="*/ 19 w 84"/>
                <a:gd name="T37" fmla="*/ 47 h 82"/>
                <a:gd name="T38" fmla="*/ 21 w 84"/>
                <a:gd name="T39" fmla="*/ 33 h 82"/>
                <a:gd name="T40" fmla="*/ 24 w 84"/>
                <a:gd name="T41" fmla="*/ 28 h 82"/>
                <a:gd name="T42" fmla="*/ 33 w 84"/>
                <a:gd name="T43" fmla="*/ 20 h 82"/>
                <a:gd name="T44" fmla="*/ 21 w 84"/>
                <a:gd name="T45" fmla="*/ 23 h 82"/>
                <a:gd name="T46" fmla="*/ 17 w 84"/>
                <a:gd name="T47" fmla="*/ 24 h 82"/>
                <a:gd name="T48" fmla="*/ 10 w 84"/>
                <a:gd name="T49" fmla="*/ 28 h 82"/>
                <a:gd name="T50" fmla="*/ 10 w 84"/>
                <a:gd name="T51" fmla="*/ 38 h 82"/>
                <a:gd name="T52" fmla="*/ 10 w 84"/>
                <a:gd name="T53" fmla="*/ 28 h 82"/>
                <a:gd name="T54" fmla="*/ 24 w 84"/>
                <a:gd name="T55" fmla="*/ 73 h 82"/>
                <a:gd name="T56" fmla="*/ 30 w 84"/>
                <a:gd name="T57" fmla="*/ 73 h 82"/>
                <a:gd name="T58" fmla="*/ 42 w 84"/>
                <a:gd name="T59" fmla="*/ 72 h 82"/>
                <a:gd name="T60" fmla="*/ 27 w 84"/>
                <a:gd name="T61" fmla="*/ 65 h 82"/>
                <a:gd name="T62" fmla="*/ 12 w 84"/>
                <a:gd name="T63" fmla="*/ 44 h 82"/>
                <a:gd name="T64" fmla="*/ 44 w 84"/>
                <a:gd name="T65" fmla="*/ 65 h 82"/>
                <a:gd name="T66" fmla="*/ 64 w 84"/>
                <a:gd name="T67" fmla="*/ 60 h 82"/>
                <a:gd name="T68" fmla="*/ 42 w 84"/>
                <a:gd name="T69" fmla="*/ 72 h 82"/>
                <a:gd name="T70" fmla="*/ 68 w 84"/>
                <a:gd name="T71" fmla="*/ 54 h 82"/>
                <a:gd name="T72" fmla="*/ 78 w 84"/>
                <a:gd name="T73"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2">
                  <a:moveTo>
                    <a:pt x="78" y="45"/>
                  </a:moveTo>
                  <a:cubicBezTo>
                    <a:pt x="78" y="44"/>
                    <a:pt x="78" y="43"/>
                    <a:pt x="78" y="42"/>
                  </a:cubicBezTo>
                  <a:cubicBezTo>
                    <a:pt x="78" y="22"/>
                    <a:pt x="62" y="6"/>
                    <a:pt x="42" y="6"/>
                  </a:cubicBezTo>
                  <a:cubicBezTo>
                    <a:pt x="41" y="6"/>
                    <a:pt x="40" y="6"/>
                    <a:pt x="39" y="6"/>
                  </a:cubicBezTo>
                  <a:cubicBezTo>
                    <a:pt x="38" y="3"/>
                    <a:pt x="35" y="0"/>
                    <a:pt x="31" y="0"/>
                  </a:cubicBezTo>
                  <a:cubicBezTo>
                    <a:pt x="27" y="0"/>
                    <a:pt x="23" y="4"/>
                    <a:pt x="23" y="9"/>
                  </a:cubicBezTo>
                  <a:cubicBezTo>
                    <a:pt x="23" y="9"/>
                    <a:pt x="23" y="10"/>
                    <a:pt x="24" y="11"/>
                  </a:cubicBezTo>
                  <a:cubicBezTo>
                    <a:pt x="19" y="14"/>
                    <a:pt x="15" y="18"/>
                    <a:pt x="12" y="22"/>
                  </a:cubicBezTo>
                  <a:cubicBezTo>
                    <a:pt x="11" y="22"/>
                    <a:pt x="11" y="22"/>
                    <a:pt x="10" y="22"/>
                  </a:cubicBezTo>
                  <a:cubicBezTo>
                    <a:pt x="4" y="22"/>
                    <a:pt x="0" y="27"/>
                    <a:pt x="0" y="33"/>
                  </a:cubicBezTo>
                  <a:cubicBezTo>
                    <a:pt x="0" y="37"/>
                    <a:pt x="2" y="41"/>
                    <a:pt x="6" y="43"/>
                  </a:cubicBezTo>
                  <a:cubicBezTo>
                    <a:pt x="6" y="54"/>
                    <a:pt x="12" y="63"/>
                    <a:pt x="19" y="70"/>
                  </a:cubicBezTo>
                  <a:cubicBezTo>
                    <a:pt x="19" y="71"/>
                    <a:pt x="19" y="72"/>
                    <a:pt x="19" y="73"/>
                  </a:cubicBezTo>
                  <a:cubicBezTo>
                    <a:pt x="19" y="78"/>
                    <a:pt x="22" y="82"/>
                    <a:pt x="27" y="82"/>
                  </a:cubicBezTo>
                  <a:cubicBezTo>
                    <a:pt x="30" y="82"/>
                    <a:pt x="33" y="80"/>
                    <a:pt x="35" y="77"/>
                  </a:cubicBezTo>
                  <a:cubicBezTo>
                    <a:pt x="37" y="78"/>
                    <a:pt x="39" y="78"/>
                    <a:pt x="42" y="78"/>
                  </a:cubicBezTo>
                  <a:cubicBezTo>
                    <a:pt x="53" y="78"/>
                    <a:pt x="63" y="73"/>
                    <a:pt x="70" y="64"/>
                  </a:cubicBezTo>
                  <a:cubicBezTo>
                    <a:pt x="71" y="65"/>
                    <a:pt x="72" y="65"/>
                    <a:pt x="73" y="65"/>
                  </a:cubicBezTo>
                  <a:cubicBezTo>
                    <a:pt x="79" y="65"/>
                    <a:pt x="84" y="60"/>
                    <a:pt x="84" y="54"/>
                  </a:cubicBezTo>
                  <a:cubicBezTo>
                    <a:pt x="84" y="50"/>
                    <a:pt x="81" y="46"/>
                    <a:pt x="78" y="45"/>
                  </a:cubicBezTo>
                  <a:close/>
                  <a:moveTo>
                    <a:pt x="31" y="6"/>
                  </a:moveTo>
                  <a:cubicBezTo>
                    <a:pt x="33" y="6"/>
                    <a:pt x="34" y="7"/>
                    <a:pt x="34" y="9"/>
                  </a:cubicBezTo>
                  <a:cubicBezTo>
                    <a:pt x="34" y="10"/>
                    <a:pt x="33" y="11"/>
                    <a:pt x="31" y="11"/>
                  </a:cubicBezTo>
                  <a:cubicBezTo>
                    <a:pt x="30" y="11"/>
                    <a:pt x="29" y="10"/>
                    <a:pt x="29" y="9"/>
                  </a:cubicBezTo>
                  <a:cubicBezTo>
                    <a:pt x="29" y="7"/>
                    <a:pt x="30" y="6"/>
                    <a:pt x="31" y="6"/>
                  </a:cubicBezTo>
                  <a:close/>
                  <a:moveTo>
                    <a:pt x="27" y="15"/>
                  </a:moveTo>
                  <a:cubicBezTo>
                    <a:pt x="28" y="16"/>
                    <a:pt x="30" y="17"/>
                    <a:pt x="31" y="17"/>
                  </a:cubicBezTo>
                  <a:cubicBezTo>
                    <a:pt x="35" y="17"/>
                    <a:pt x="38" y="15"/>
                    <a:pt x="39" y="11"/>
                  </a:cubicBezTo>
                  <a:cubicBezTo>
                    <a:pt x="40" y="11"/>
                    <a:pt x="41" y="11"/>
                    <a:pt x="42" y="11"/>
                  </a:cubicBezTo>
                  <a:cubicBezTo>
                    <a:pt x="58" y="11"/>
                    <a:pt x="71" y="23"/>
                    <a:pt x="72" y="39"/>
                  </a:cubicBezTo>
                  <a:cubicBezTo>
                    <a:pt x="68" y="31"/>
                    <a:pt x="60" y="26"/>
                    <a:pt x="52" y="23"/>
                  </a:cubicBezTo>
                  <a:cubicBezTo>
                    <a:pt x="52" y="24"/>
                    <a:pt x="52" y="26"/>
                    <a:pt x="52" y="28"/>
                  </a:cubicBezTo>
                  <a:cubicBezTo>
                    <a:pt x="58" y="31"/>
                    <a:pt x="64" y="36"/>
                    <a:pt x="68" y="42"/>
                  </a:cubicBezTo>
                  <a:cubicBezTo>
                    <a:pt x="68" y="42"/>
                    <a:pt x="69" y="43"/>
                    <a:pt x="69" y="44"/>
                  </a:cubicBezTo>
                  <a:cubicBezTo>
                    <a:pt x="65" y="46"/>
                    <a:pt x="62" y="49"/>
                    <a:pt x="62" y="54"/>
                  </a:cubicBezTo>
                  <a:cubicBezTo>
                    <a:pt x="62" y="55"/>
                    <a:pt x="62" y="55"/>
                    <a:pt x="62" y="55"/>
                  </a:cubicBezTo>
                  <a:cubicBezTo>
                    <a:pt x="62" y="56"/>
                    <a:pt x="61" y="56"/>
                    <a:pt x="61" y="56"/>
                  </a:cubicBezTo>
                  <a:cubicBezTo>
                    <a:pt x="48" y="63"/>
                    <a:pt x="29" y="62"/>
                    <a:pt x="19" y="47"/>
                  </a:cubicBezTo>
                  <a:cubicBezTo>
                    <a:pt x="18" y="45"/>
                    <a:pt x="17" y="44"/>
                    <a:pt x="16" y="42"/>
                  </a:cubicBezTo>
                  <a:cubicBezTo>
                    <a:pt x="19" y="40"/>
                    <a:pt x="21" y="37"/>
                    <a:pt x="21" y="33"/>
                  </a:cubicBezTo>
                  <a:cubicBezTo>
                    <a:pt x="21" y="32"/>
                    <a:pt x="21" y="31"/>
                    <a:pt x="21" y="29"/>
                  </a:cubicBezTo>
                  <a:cubicBezTo>
                    <a:pt x="22" y="29"/>
                    <a:pt x="23" y="28"/>
                    <a:pt x="24" y="28"/>
                  </a:cubicBezTo>
                  <a:cubicBezTo>
                    <a:pt x="26" y="27"/>
                    <a:pt x="29" y="26"/>
                    <a:pt x="32" y="26"/>
                  </a:cubicBezTo>
                  <a:cubicBezTo>
                    <a:pt x="32" y="24"/>
                    <a:pt x="32" y="22"/>
                    <a:pt x="33" y="20"/>
                  </a:cubicBezTo>
                  <a:cubicBezTo>
                    <a:pt x="33" y="20"/>
                    <a:pt x="33" y="20"/>
                    <a:pt x="33" y="20"/>
                  </a:cubicBezTo>
                  <a:cubicBezTo>
                    <a:pt x="29" y="20"/>
                    <a:pt x="25" y="21"/>
                    <a:pt x="21" y="23"/>
                  </a:cubicBezTo>
                  <a:cubicBezTo>
                    <a:pt x="20" y="23"/>
                    <a:pt x="19" y="24"/>
                    <a:pt x="18" y="25"/>
                  </a:cubicBezTo>
                  <a:cubicBezTo>
                    <a:pt x="17" y="25"/>
                    <a:pt x="17" y="25"/>
                    <a:pt x="17" y="24"/>
                  </a:cubicBezTo>
                  <a:cubicBezTo>
                    <a:pt x="20" y="21"/>
                    <a:pt x="23" y="18"/>
                    <a:pt x="27" y="15"/>
                  </a:cubicBezTo>
                  <a:close/>
                  <a:moveTo>
                    <a:pt x="10" y="28"/>
                  </a:moveTo>
                  <a:cubicBezTo>
                    <a:pt x="13" y="28"/>
                    <a:pt x="16" y="30"/>
                    <a:pt x="16" y="33"/>
                  </a:cubicBezTo>
                  <a:cubicBezTo>
                    <a:pt x="16" y="36"/>
                    <a:pt x="13" y="38"/>
                    <a:pt x="10" y="38"/>
                  </a:cubicBezTo>
                  <a:cubicBezTo>
                    <a:pt x="7" y="38"/>
                    <a:pt x="5" y="36"/>
                    <a:pt x="5" y="33"/>
                  </a:cubicBezTo>
                  <a:cubicBezTo>
                    <a:pt x="5" y="30"/>
                    <a:pt x="7" y="28"/>
                    <a:pt x="10" y="28"/>
                  </a:cubicBezTo>
                  <a:close/>
                  <a:moveTo>
                    <a:pt x="27" y="76"/>
                  </a:moveTo>
                  <a:cubicBezTo>
                    <a:pt x="25" y="76"/>
                    <a:pt x="24" y="75"/>
                    <a:pt x="24" y="73"/>
                  </a:cubicBezTo>
                  <a:cubicBezTo>
                    <a:pt x="24" y="72"/>
                    <a:pt x="25" y="71"/>
                    <a:pt x="27" y="71"/>
                  </a:cubicBezTo>
                  <a:cubicBezTo>
                    <a:pt x="29" y="71"/>
                    <a:pt x="30" y="72"/>
                    <a:pt x="30" y="73"/>
                  </a:cubicBezTo>
                  <a:cubicBezTo>
                    <a:pt x="30" y="75"/>
                    <a:pt x="29" y="76"/>
                    <a:pt x="27" y="76"/>
                  </a:cubicBezTo>
                  <a:close/>
                  <a:moveTo>
                    <a:pt x="42" y="72"/>
                  </a:moveTo>
                  <a:cubicBezTo>
                    <a:pt x="40" y="72"/>
                    <a:pt x="37" y="72"/>
                    <a:pt x="35" y="71"/>
                  </a:cubicBezTo>
                  <a:cubicBezTo>
                    <a:pt x="34" y="68"/>
                    <a:pt x="31" y="65"/>
                    <a:pt x="27" y="65"/>
                  </a:cubicBezTo>
                  <a:cubicBezTo>
                    <a:pt x="26" y="65"/>
                    <a:pt x="24" y="65"/>
                    <a:pt x="23" y="66"/>
                  </a:cubicBezTo>
                  <a:cubicBezTo>
                    <a:pt x="17" y="61"/>
                    <a:pt x="12" y="53"/>
                    <a:pt x="12" y="44"/>
                  </a:cubicBezTo>
                  <a:cubicBezTo>
                    <a:pt x="12" y="46"/>
                    <a:pt x="13" y="48"/>
                    <a:pt x="14" y="50"/>
                  </a:cubicBezTo>
                  <a:cubicBezTo>
                    <a:pt x="22" y="61"/>
                    <a:pt x="33" y="65"/>
                    <a:pt x="44" y="65"/>
                  </a:cubicBezTo>
                  <a:cubicBezTo>
                    <a:pt x="51" y="65"/>
                    <a:pt x="57" y="64"/>
                    <a:pt x="63" y="61"/>
                  </a:cubicBezTo>
                  <a:cubicBezTo>
                    <a:pt x="63" y="61"/>
                    <a:pt x="64" y="61"/>
                    <a:pt x="64" y="60"/>
                  </a:cubicBezTo>
                  <a:cubicBezTo>
                    <a:pt x="64" y="61"/>
                    <a:pt x="65" y="61"/>
                    <a:pt x="65" y="62"/>
                  </a:cubicBezTo>
                  <a:cubicBezTo>
                    <a:pt x="60" y="68"/>
                    <a:pt x="51" y="72"/>
                    <a:pt x="42" y="72"/>
                  </a:cubicBezTo>
                  <a:close/>
                  <a:moveTo>
                    <a:pt x="73" y="59"/>
                  </a:moveTo>
                  <a:cubicBezTo>
                    <a:pt x="70" y="59"/>
                    <a:pt x="68" y="57"/>
                    <a:pt x="68" y="54"/>
                  </a:cubicBezTo>
                  <a:cubicBezTo>
                    <a:pt x="68" y="51"/>
                    <a:pt x="70" y="49"/>
                    <a:pt x="73" y="49"/>
                  </a:cubicBezTo>
                  <a:cubicBezTo>
                    <a:pt x="76" y="49"/>
                    <a:pt x="78" y="51"/>
                    <a:pt x="78" y="54"/>
                  </a:cubicBezTo>
                  <a:cubicBezTo>
                    <a:pt x="78" y="57"/>
                    <a:pt x="76" y="59"/>
                    <a:pt x="73" y="5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3" name="Group 152">
            <a:extLst>
              <a:ext uri="{FF2B5EF4-FFF2-40B4-BE49-F238E27FC236}">
                <a16:creationId xmlns:a16="http://schemas.microsoft.com/office/drawing/2014/main" id="{980F0710-67C1-9768-0D87-D02DFC6D8F8A}"/>
              </a:ext>
            </a:extLst>
          </p:cNvPr>
          <p:cNvGrpSpPr/>
          <p:nvPr/>
        </p:nvGrpSpPr>
        <p:grpSpPr>
          <a:xfrm>
            <a:off x="9786488" y="5206540"/>
            <a:ext cx="331431" cy="310964"/>
            <a:chOff x="6232525" y="5795963"/>
            <a:chExt cx="642938" cy="642938"/>
          </a:xfrm>
          <a:solidFill>
            <a:schemeClr val="bg1"/>
          </a:solidFill>
        </p:grpSpPr>
        <p:sp>
          <p:nvSpPr>
            <p:cNvPr id="154" name="Freeform 105">
              <a:extLst>
                <a:ext uri="{FF2B5EF4-FFF2-40B4-BE49-F238E27FC236}">
                  <a16:creationId xmlns:a16="http://schemas.microsoft.com/office/drawing/2014/main" id="{CA3E2AF4-1807-02BD-E498-A9C9FD1DBC34}"/>
                </a:ext>
              </a:extLst>
            </p:cNvPr>
            <p:cNvSpPr>
              <a:spLocks noEditPoints="1"/>
            </p:cNvSpPr>
            <p:nvPr/>
          </p:nvSpPr>
          <p:spPr bwMode="auto">
            <a:xfrm>
              <a:off x="6232525" y="5795963"/>
              <a:ext cx="642938" cy="642938"/>
            </a:xfrm>
            <a:custGeom>
              <a:avLst/>
              <a:gdLst>
                <a:gd name="T0" fmla="*/ 71 w 71"/>
                <a:gd name="T1" fmla="*/ 40 h 71"/>
                <a:gd name="T2" fmla="*/ 71 w 71"/>
                <a:gd name="T3" fmla="*/ 35 h 71"/>
                <a:gd name="T4" fmla="*/ 71 w 71"/>
                <a:gd name="T5" fmla="*/ 30 h 71"/>
                <a:gd name="T6" fmla="*/ 62 w 71"/>
                <a:gd name="T7" fmla="*/ 28 h 71"/>
                <a:gd name="T8" fmla="*/ 59 w 71"/>
                <a:gd name="T9" fmla="*/ 22 h 71"/>
                <a:gd name="T10" fmla="*/ 64 w 71"/>
                <a:gd name="T11" fmla="*/ 14 h 71"/>
                <a:gd name="T12" fmla="*/ 57 w 71"/>
                <a:gd name="T13" fmla="*/ 7 h 71"/>
                <a:gd name="T14" fmla="*/ 49 w 71"/>
                <a:gd name="T15" fmla="*/ 12 h 71"/>
                <a:gd name="T16" fmla="*/ 43 w 71"/>
                <a:gd name="T17" fmla="*/ 9 h 71"/>
                <a:gd name="T18" fmla="*/ 41 w 71"/>
                <a:gd name="T19" fmla="*/ 0 h 71"/>
                <a:gd name="T20" fmla="*/ 36 w 71"/>
                <a:gd name="T21" fmla="*/ 0 h 71"/>
                <a:gd name="T22" fmla="*/ 31 w 71"/>
                <a:gd name="T23" fmla="*/ 0 h 71"/>
                <a:gd name="T24" fmla="*/ 29 w 71"/>
                <a:gd name="T25" fmla="*/ 9 h 71"/>
                <a:gd name="T26" fmla="*/ 22 w 71"/>
                <a:gd name="T27" fmla="*/ 12 h 71"/>
                <a:gd name="T28" fmla="*/ 14 w 71"/>
                <a:gd name="T29" fmla="*/ 7 h 71"/>
                <a:gd name="T30" fmla="*/ 7 w 71"/>
                <a:gd name="T31" fmla="*/ 14 h 71"/>
                <a:gd name="T32" fmla="*/ 12 w 71"/>
                <a:gd name="T33" fmla="*/ 22 h 71"/>
                <a:gd name="T34" fmla="*/ 9 w 71"/>
                <a:gd name="T35" fmla="*/ 28 h 71"/>
                <a:gd name="T36" fmla="*/ 0 w 71"/>
                <a:gd name="T37" fmla="*/ 30 h 71"/>
                <a:gd name="T38" fmla="*/ 0 w 71"/>
                <a:gd name="T39" fmla="*/ 35 h 71"/>
                <a:gd name="T40" fmla="*/ 0 w 71"/>
                <a:gd name="T41" fmla="*/ 40 h 71"/>
                <a:gd name="T42" fmla="*/ 9 w 71"/>
                <a:gd name="T43" fmla="*/ 42 h 71"/>
                <a:gd name="T44" fmla="*/ 12 w 71"/>
                <a:gd name="T45" fmla="*/ 49 h 71"/>
                <a:gd name="T46" fmla="*/ 7 w 71"/>
                <a:gd name="T47" fmla="*/ 57 h 71"/>
                <a:gd name="T48" fmla="*/ 14 w 71"/>
                <a:gd name="T49" fmla="*/ 64 h 71"/>
                <a:gd name="T50" fmla="*/ 22 w 71"/>
                <a:gd name="T51" fmla="*/ 59 h 71"/>
                <a:gd name="T52" fmla="*/ 29 w 71"/>
                <a:gd name="T53" fmla="*/ 62 h 71"/>
                <a:gd name="T54" fmla="*/ 31 w 71"/>
                <a:gd name="T55" fmla="*/ 71 h 71"/>
                <a:gd name="T56" fmla="*/ 36 w 71"/>
                <a:gd name="T57" fmla="*/ 71 h 71"/>
                <a:gd name="T58" fmla="*/ 41 w 71"/>
                <a:gd name="T59" fmla="*/ 71 h 71"/>
                <a:gd name="T60" fmla="*/ 43 w 71"/>
                <a:gd name="T61" fmla="*/ 62 h 71"/>
                <a:gd name="T62" fmla="*/ 49 w 71"/>
                <a:gd name="T63" fmla="*/ 59 h 71"/>
                <a:gd name="T64" fmla="*/ 57 w 71"/>
                <a:gd name="T65" fmla="*/ 64 h 71"/>
                <a:gd name="T66" fmla="*/ 64 w 71"/>
                <a:gd name="T67" fmla="*/ 57 h 71"/>
                <a:gd name="T68" fmla="*/ 59 w 71"/>
                <a:gd name="T69" fmla="*/ 49 h 71"/>
                <a:gd name="T70" fmla="*/ 62 w 71"/>
                <a:gd name="T71" fmla="*/ 42 h 71"/>
                <a:gd name="T72" fmla="*/ 71 w 71"/>
                <a:gd name="T73" fmla="*/ 40 h 71"/>
                <a:gd name="T74" fmla="*/ 36 w 71"/>
                <a:gd name="T75" fmla="*/ 53 h 71"/>
                <a:gd name="T76" fmla="*/ 18 w 71"/>
                <a:gd name="T77" fmla="*/ 35 h 71"/>
                <a:gd name="T78" fmla="*/ 36 w 71"/>
                <a:gd name="T79" fmla="*/ 18 h 71"/>
                <a:gd name="T80" fmla="*/ 53 w 71"/>
                <a:gd name="T81" fmla="*/ 35 h 71"/>
                <a:gd name="T82" fmla="*/ 36 w 71"/>
                <a:gd name="T83"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71">
                  <a:moveTo>
                    <a:pt x="71" y="40"/>
                  </a:moveTo>
                  <a:cubicBezTo>
                    <a:pt x="71" y="39"/>
                    <a:pt x="71" y="37"/>
                    <a:pt x="71" y="35"/>
                  </a:cubicBezTo>
                  <a:cubicBezTo>
                    <a:pt x="71" y="34"/>
                    <a:pt x="71" y="32"/>
                    <a:pt x="71" y="30"/>
                  </a:cubicBezTo>
                  <a:cubicBezTo>
                    <a:pt x="62" y="28"/>
                    <a:pt x="62" y="28"/>
                    <a:pt x="62" y="28"/>
                  </a:cubicBezTo>
                  <a:cubicBezTo>
                    <a:pt x="61" y="26"/>
                    <a:pt x="60" y="24"/>
                    <a:pt x="59" y="22"/>
                  </a:cubicBezTo>
                  <a:cubicBezTo>
                    <a:pt x="64" y="14"/>
                    <a:pt x="64" y="14"/>
                    <a:pt x="64" y="14"/>
                  </a:cubicBezTo>
                  <a:cubicBezTo>
                    <a:pt x="62" y="11"/>
                    <a:pt x="60" y="9"/>
                    <a:pt x="57" y="7"/>
                  </a:cubicBezTo>
                  <a:cubicBezTo>
                    <a:pt x="49" y="12"/>
                    <a:pt x="49" y="12"/>
                    <a:pt x="49" y="12"/>
                  </a:cubicBezTo>
                  <a:cubicBezTo>
                    <a:pt x="47" y="10"/>
                    <a:pt x="45" y="10"/>
                    <a:pt x="43" y="9"/>
                  </a:cubicBezTo>
                  <a:cubicBezTo>
                    <a:pt x="41" y="0"/>
                    <a:pt x="41" y="0"/>
                    <a:pt x="41" y="0"/>
                  </a:cubicBezTo>
                  <a:cubicBezTo>
                    <a:pt x="39" y="0"/>
                    <a:pt x="37" y="0"/>
                    <a:pt x="36" y="0"/>
                  </a:cubicBezTo>
                  <a:cubicBezTo>
                    <a:pt x="34" y="0"/>
                    <a:pt x="32" y="0"/>
                    <a:pt x="31" y="0"/>
                  </a:cubicBezTo>
                  <a:cubicBezTo>
                    <a:pt x="29" y="9"/>
                    <a:pt x="29" y="9"/>
                    <a:pt x="29" y="9"/>
                  </a:cubicBezTo>
                  <a:cubicBezTo>
                    <a:pt x="26" y="10"/>
                    <a:pt x="24" y="10"/>
                    <a:pt x="22" y="12"/>
                  </a:cubicBezTo>
                  <a:cubicBezTo>
                    <a:pt x="14" y="7"/>
                    <a:pt x="14" y="7"/>
                    <a:pt x="14" y="7"/>
                  </a:cubicBezTo>
                  <a:cubicBezTo>
                    <a:pt x="11" y="9"/>
                    <a:pt x="9" y="11"/>
                    <a:pt x="7" y="14"/>
                  </a:cubicBezTo>
                  <a:cubicBezTo>
                    <a:pt x="12" y="22"/>
                    <a:pt x="12" y="22"/>
                    <a:pt x="12" y="22"/>
                  </a:cubicBezTo>
                  <a:cubicBezTo>
                    <a:pt x="11" y="24"/>
                    <a:pt x="10" y="26"/>
                    <a:pt x="9" y="28"/>
                  </a:cubicBezTo>
                  <a:cubicBezTo>
                    <a:pt x="0" y="30"/>
                    <a:pt x="0" y="30"/>
                    <a:pt x="0" y="30"/>
                  </a:cubicBezTo>
                  <a:cubicBezTo>
                    <a:pt x="0" y="32"/>
                    <a:pt x="0" y="34"/>
                    <a:pt x="0" y="35"/>
                  </a:cubicBezTo>
                  <a:cubicBezTo>
                    <a:pt x="0" y="37"/>
                    <a:pt x="0" y="39"/>
                    <a:pt x="0" y="40"/>
                  </a:cubicBezTo>
                  <a:cubicBezTo>
                    <a:pt x="9" y="42"/>
                    <a:pt x="9" y="42"/>
                    <a:pt x="9" y="42"/>
                  </a:cubicBezTo>
                  <a:cubicBezTo>
                    <a:pt x="10" y="45"/>
                    <a:pt x="11" y="47"/>
                    <a:pt x="12" y="49"/>
                  </a:cubicBezTo>
                  <a:cubicBezTo>
                    <a:pt x="7" y="57"/>
                    <a:pt x="7" y="57"/>
                    <a:pt x="7" y="57"/>
                  </a:cubicBezTo>
                  <a:cubicBezTo>
                    <a:pt x="9" y="59"/>
                    <a:pt x="11" y="62"/>
                    <a:pt x="14" y="64"/>
                  </a:cubicBezTo>
                  <a:cubicBezTo>
                    <a:pt x="22" y="59"/>
                    <a:pt x="22" y="59"/>
                    <a:pt x="22" y="59"/>
                  </a:cubicBezTo>
                  <a:cubicBezTo>
                    <a:pt x="24" y="60"/>
                    <a:pt x="26" y="61"/>
                    <a:pt x="29" y="62"/>
                  </a:cubicBezTo>
                  <a:cubicBezTo>
                    <a:pt x="31" y="71"/>
                    <a:pt x="31" y="71"/>
                    <a:pt x="31" y="71"/>
                  </a:cubicBezTo>
                  <a:cubicBezTo>
                    <a:pt x="32" y="71"/>
                    <a:pt x="34" y="71"/>
                    <a:pt x="36" y="71"/>
                  </a:cubicBezTo>
                  <a:cubicBezTo>
                    <a:pt x="37" y="71"/>
                    <a:pt x="39" y="71"/>
                    <a:pt x="41" y="71"/>
                  </a:cubicBezTo>
                  <a:cubicBezTo>
                    <a:pt x="43" y="62"/>
                    <a:pt x="43" y="62"/>
                    <a:pt x="43" y="62"/>
                  </a:cubicBezTo>
                  <a:cubicBezTo>
                    <a:pt x="45" y="61"/>
                    <a:pt x="47" y="60"/>
                    <a:pt x="49" y="59"/>
                  </a:cubicBezTo>
                  <a:cubicBezTo>
                    <a:pt x="57" y="64"/>
                    <a:pt x="57" y="64"/>
                    <a:pt x="57" y="64"/>
                  </a:cubicBezTo>
                  <a:cubicBezTo>
                    <a:pt x="60" y="62"/>
                    <a:pt x="62" y="59"/>
                    <a:pt x="64" y="57"/>
                  </a:cubicBezTo>
                  <a:cubicBezTo>
                    <a:pt x="59" y="49"/>
                    <a:pt x="59" y="49"/>
                    <a:pt x="59" y="49"/>
                  </a:cubicBezTo>
                  <a:cubicBezTo>
                    <a:pt x="60" y="47"/>
                    <a:pt x="61" y="45"/>
                    <a:pt x="62" y="42"/>
                  </a:cubicBezTo>
                  <a:lnTo>
                    <a:pt x="71" y="40"/>
                  </a:lnTo>
                  <a:close/>
                  <a:moveTo>
                    <a:pt x="36" y="53"/>
                  </a:moveTo>
                  <a:cubicBezTo>
                    <a:pt x="26" y="53"/>
                    <a:pt x="18" y="45"/>
                    <a:pt x="18" y="35"/>
                  </a:cubicBezTo>
                  <a:cubicBezTo>
                    <a:pt x="18" y="26"/>
                    <a:pt x="26" y="18"/>
                    <a:pt x="36" y="18"/>
                  </a:cubicBezTo>
                  <a:cubicBezTo>
                    <a:pt x="45" y="18"/>
                    <a:pt x="53" y="26"/>
                    <a:pt x="53" y="35"/>
                  </a:cubicBezTo>
                  <a:cubicBezTo>
                    <a:pt x="53" y="45"/>
                    <a:pt x="45" y="53"/>
                    <a:pt x="36" y="5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5" name="Freeform 106">
              <a:extLst>
                <a:ext uri="{FF2B5EF4-FFF2-40B4-BE49-F238E27FC236}">
                  <a16:creationId xmlns:a16="http://schemas.microsoft.com/office/drawing/2014/main" id="{8D73569D-86A1-14FA-D5DC-93793FE24704}"/>
                </a:ext>
              </a:extLst>
            </p:cNvPr>
            <p:cNvSpPr>
              <a:spLocks/>
            </p:cNvSpPr>
            <p:nvPr/>
          </p:nvSpPr>
          <p:spPr bwMode="auto">
            <a:xfrm>
              <a:off x="6457950" y="6030913"/>
              <a:ext cx="227013" cy="180975"/>
            </a:xfrm>
            <a:custGeom>
              <a:avLst/>
              <a:gdLst>
                <a:gd name="T0" fmla="*/ 10 w 25"/>
                <a:gd name="T1" fmla="*/ 13 h 20"/>
                <a:gd name="T2" fmla="*/ 4 w 25"/>
                <a:gd name="T3" fmla="*/ 7 h 20"/>
                <a:gd name="T4" fmla="*/ 0 w 25"/>
                <a:gd name="T5" fmla="*/ 11 h 20"/>
                <a:gd name="T6" fmla="*/ 9 w 25"/>
                <a:gd name="T7" fmla="*/ 19 h 20"/>
                <a:gd name="T8" fmla="*/ 11 w 25"/>
                <a:gd name="T9" fmla="*/ 20 h 20"/>
                <a:gd name="T10" fmla="*/ 11 w 25"/>
                <a:gd name="T11" fmla="*/ 20 h 20"/>
                <a:gd name="T12" fmla="*/ 13 w 25"/>
                <a:gd name="T13" fmla="*/ 19 h 20"/>
                <a:gd name="T14" fmla="*/ 25 w 25"/>
                <a:gd name="T15" fmla="*/ 3 h 20"/>
                <a:gd name="T16" fmla="*/ 20 w 25"/>
                <a:gd name="T17" fmla="*/ 0 h 20"/>
                <a:gd name="T18" fmla="*/ 10 w 25"/>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0">
                  <a:moveTo>
                    <a:pt x="10" y="13"/>
                  </a:moveTo>
                  <a:cubicBezTo>
                    <a:pt x="4" y="7"/>
                    <a:pt x="4" y="7"/>
                    <a:pt x="4" y="7"/>
                  </a:cubicBezTo>
                  <a:cubicBezTo>
                    <a:pt x="0" y="11"/>
                    <a:pt x="0" y="11"/>
                    <a:pt x="0" y="11"/>
                  </a:cubicBezTo>
                  <a:cubicBezTo>
                    <a:pt x="9" y="19"/>
                    <a:pt x="9" y="19"/>
                    <a:pt x="9" y="19"/>
                  </a:cubicBezTo>
                  <a:cubicBezTo>
                    <a:pt x="9" y="19"/>
                    <a:pt x="10" y="20"/>
                    <a:pt x="11" y="20"/>
                  </a:cubicBezTo>
                  <a:cubicBezTo>
                    <a:pt x="11" y="20"/>
                    <a:pt x="11" y="20"/>
                    <a:pt x="11" y="20"/>
                  </a:cubicBezTo>
                  <a:cubicBezTo>
                    <a:pt x="12" y="19"/>
                    <a:pt x="12" y="19"/>
                    <a:pt x="13" y="19"/>
                  </a:cubicBezTo>
                  <a:cubicBezTo>
                    <a:pt x="25" y="3"/>
                    <a:pt x="25" y="3"/>
                    <a:pt x="25" y="3"/>
                  </a:cubicBezTo>
                  <a:cubicBezTo>
                    <a:pt x="20" y="0"/>
                    <a:pt x="20" y="0"/>
                    <a:pt x="20" y="0"/>
                  </a:cubicBezTo>
                  <a:lnTo>
                    <a:pt x="10" y="1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6" name="Group 155">
            <a:extLst>
              <a:ext uri="{FF2B5EF4-FFF2-40B4-BE49-F238E27FC236}">
                <a16:creationId xmlns:a16="http://schemas.microsoft.com/office/drawing/2014/main" id="{68AC3712-E2E8-5E76-EC32-64F983899DE1}"/>
              </a:ext>
            </a:extLst>
          </p:cNvPr>
          <p:cNvGrpSpPr/>
          <p:nvPr/>
        </p:nvGrpSpPr>
        <p:grpSpPr>
          <a:xfrm>
            <a:off x="9827736" y="5762146"/>
            <a:ext cx="261887" cy="314489"/>
            <a:chOff x="4210050" y="4914900"/>
            <a:chExt cx="515938" cy="623888"/>
          </a:xfrm>
          <a:solidFill>
            <a:schemeClr val="bg1"/>
          </a:solidFill>
        </p:grpSpPr>
        <p:sp>
          <p:nvSpPr>
            <p:cNvPr id="157" name="Freeform 28">
              <a:extLst>
                <a:ext uri="{FF2B5EF4-FFF2-40B4-BE49-F238E27FC236}">
                  <a16:creationId xmlns:a16="http://schemas.microsoft.com/office/drawing/2014/main" id="{E4EF2AEB-506A-F952-1A33-5F5DD54242D4}"/>
                </a:ext>
              </a:extLst>
            </p:cNvPr>
            <p:cNvSpPr>
              <a:spLocks noEditPoints="1"/>
            </p:cNvSpPr>
            <p:nvPr/>
          </p:nvSpPr>
          <p:spPr bwMode="auto">
            <a:xfrm>
              <a:off x="4300538" y="4995863"/>
              <a:ext cx="425450" cy="542925"/>
            </a:xfrm>
            <a:custGeom>
              <a:avLst/>
              <a:gdLst>
                <a:gd name="T0" fmla="*/ 40 w 47"/>
                <a:gd name="T1" fmla="*/ 0 h 60"/>
                <a:gd name="T2" fmla="*/ 6 w 47"/>
                <a:gd name="T3" fmla="*/ 0 h 60"/>
                <a:gd name="T4" fmla="*/ 0 w 47"/>
                <a:gd name="T5" fmla="*/ 7 h 60"/>
                <a:gd name="T6" fmla="*/ 0 w 47"/>
                <a:gd name="T7" fmla="*/ 54 h 60"/>
                <a:gd name="T8" fmla="*/ 6 w 47"/>
                <a:gd name="T9" fmla="*/ 60 h 60"/>
                <a:gd name="T10" fmla="*/ 32 w 47"/>
                <a:gd name="T11" fmla="*/ 60 h 60"/>
                <a:gd name="T12" fmla="*/ 34 w 47"/>
                <a:gd name="T13" fmla="*/ 60 h 60"/>
                <a:gd name="T14" fmla="*/ 46 w 47"/>
                <a:gd name="T15" fmla="*/ 46 h 60"/>
                <a:gd name="T16" fmla="*/ 47 w 47"/>
                <a:gd name="T17" fmla="*/ 45 h 60"/>
                <a:gd name="T18" fmla="*/ 47 w 47"/>
                <a:gd name="T19" fmla="*/ 7 h 60"/>
                <a:gd name="T20" fmla="*/ 40 w 47"/>
                <a:gd name="T21" fmla="*/ 0 h 60"/>
                <a:gd name="T22" fmla="*/ 5 w 47"/>
                <a:gd name="T23" fmla="*/ 54 h 60"/>
                <a:gd name="T24" fmla="*/ 5 w 47"/>
                <a:gd name="T25" fmla="*/ 7 h 60"/>
                <a:gd name="T26" fmla="*/ 6 w 47"/>
                <a:gd name="T27" fmla="*/ 5 h 60"/>
                <a:gd name="T28" fmla="*/ 40 w 47"/>
                <a:gd name="T29" fmla="*/ 5 h 60"/>
                <a:gd name="T30" fmla="*/ 42 w 47"/>
                <a:gd name="T31" fmla="*/ 7 h 60"/>
                <a:gd name="T32" fmla="*/ 42 w 47"/>
                <a:gd name="T33" fmla="*/ 42 h 60"/>
                <a:gd name="T34" fmla="*/ 35 w 47"/>
                <a:gd name="T35" fmla="*/ 42 h 60"/>
                <a:gd name="T36" fmla="*/ 31 w 47"/>
                <a:gd name="T37" fmla="*/ 46 h 60"/>
                <a:gd name="T38" fmla="*/ 31 w 47"/>
                <a:gd name="T39" fmla="*/ 56 h 60"/>
                <a:gd name="T40" fmla="*/ 6 w 47"/>
                <a:gd name="T41" fmla="*/ 56 h 60"/>
                <a:gd name="T42" fmla="*/ 5 w 47"/>
                <a:gd name="T43"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60">
                  <a:moveTo>
                    <a:pt x="40" y="0"/>
                  </a:moveTo>
                  <a:cubicBezTo>
                    <a:pt x="6" y="0"/>
                    <a:pt x="6" y="0"/>
                    <a:pt x="6" y="0"/>
                  </a:cubicBezTo>
                  <a:cubicBezTo>
                    <a:pt x="3" y="0"/>
                    <a:pt x="0" y="3"/>
                    <a:pt x="0" y="7"/>
                  </a:cubicBezTo>
                  <a:cubicBezTo>
                    <a:pt x="0" y="54"/>
                    <a:pt x="0" y="54"/>
                    <a:pt x="0" y="54"/>
                  </a:cubicBezTo>
                  <a:cubicBezTo>
                    <a:pt x="0" y="58"/>
                    <a:pt x="3" y="60"/>
                    <a:pt x="6" y="60"/>
                  </a:cubicBezTo>
                  <a:cubicBezTo>
                    <a:pt x="32" y="60"/>
                    <a:pt x="32" y="60"/>
                    <a:pt x="32" y="60"/>
                  </a:cubicBezTo>
                  <a:cubicBezTo>
                    <a:pt x="33" y="60"/>
                    <a:pt x="33" y="60"/>
                    <a:pt x="34" y="60"/>
                  </a:cubicBezTo>
                  <a:cubicBezTo>
                    <a:pt x="46" y="46"/>
                    <a:pt x="46" y="46"/>
                    <a:pt x="46" y="46"/>
                  </a:cubicBezTo>
                  <a:cubicBezTo>
                    <a:pt x="46" y="46"/>
                    <a:pt x="47" y="45"/>
                    <a:pt x="47" y="45"/>
                  </a:cubicBezTo>
                  <a:cubicBezTo>
                    <a:pt x="47" y="7"/>
                    <a:pt x="47" y="7"/>
                    <a:pt x="47" y="7"/>
                  </a:cubicBezTo>
                  <a:cubicBezTo>
                    <a:pt x="47" y="3"/>
                    <a:pt x="44" y="0"/>
                    <a:pt x="40" y="0"/>
                  </a:cubicBezTo>
                  <a:close/>
                  <a:moveTo>
                    <a:pt x="5" y="54"/>
                  </a:moveTo>
                  <a:cubicBezTo>
                    <a:pt x="5" y="7"/>
                    <a:pt x="5" y="7"/>
                    <a:pt x="5" y="7"/>
                  </a:cubicBezTo>
                  <a:cubicBezTo>
                    <a:pt x="5" y="6"/>
                    <a:pt x="5" y="5"/>
                    <a:pt x="6" y="5"/>
                  </a:cubicBezTo>
                  <a:cubicBezTo>
                    <a:pt x="40" y="5"/>
                    <a:pt x="40" y="5"/>
                    <a:pt x="40" y="5"/>
                  </a:cubicBezTo>
                  <a:cubicBezTo>
                    <a:pt x="41" y="5"/>
                    <a:pt x="42" y="6"/>
                    <a:pt x="42" y="7"/>
                  </a:cubicBezTo>
                  <a:cubicBezTo>
                    <a:pt x="42" y="42"/>
                    <a:pt x="42" y="42"/>
                    <a:pt x="42" y="42"/>
                  </a:cubicBezTo>
                  <a:cubicBezTo>
                    <a:pt x="35" y="42"/>
                    <a:pt x="35" y="42"/>
                    <a:pt x="35" y="42"/>
                  </a:cubicBezTo>
                  <a:cubicBezTo>
                    <a:pt x="33" y="42"/>
                    <a:pt x="31" y="44"/>
                    <a:pt x="31" y="46"/>
                  </a:cubicBezTo>
                  <a:cubicBezTo>
                    <a:pt x="31" y="56"/>
                    <a:pt x="31" y="56"/>
                    <a:pt x="31" y="56"/>
                  </a:cubicBezTo>
                  <a:cubicBezTo>
                    <a:pt x="6" y="56"/>
                    <a:pt x="6" y="56"/>
                    <a:pt x="6" y="56"/>
                  </a:cubicBezTo>
                  <a:cubicBezTo>
                    <a:pt x="5" y="56"/>
                    <a:pt x="5" y="55"/>
                    <a:pt x="5" y="5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8" name="Freeform 29">
              <a:extLst>
                <a:ext uri="{FF2B5EF4-FFF2-40B4-BE49-F238E27FC236}">
                  <a16:creationId xmlns:a16="http://schemas.microsoft.com/office/drawing/2014/main" id="{F650A7AE-BB87-B338-F8C1-D106FCC9137C}"/>
                </a:ext>
              </a:extLst>
            </p:cNvPr>
            <p:cNvSpPr>
              <a:spLocks/>
            </p:cNvSpPr>
            <p:nvPr/>
          </p:nvSpPr>
          <p:spPr bwMode="auto">
            <a:xfrm>
              <a:off x="4400550" y="5122863"/>
              <a:ext cx="234950" cy="36513"/>
            </a:xfrm>
            <a:custGeom>
              <a:avLst/>
              <a:gdLst>
                <a:gd name="T0" fmla="*/ 3 w 26"/>
                <a:gd name="T1" fmla="*/ 4 h 4"/>
                <a:gd name="T2" fmla="*/ 24 w 26"/>
                <a:gd name="T3" fmla="*/ 4 h 4"/>
                <a:gd name="T4" fmla="*/ 26 w 26"/>
                <a:gd name="T5" fmla="*/ 2 h 4"/>
                <a:gd name="T6" fmla="*/ 24 w 26"/>
                <a:gd name="T7" fmla="*/ 0 h 4"/>
                <a:gd name="T8" fmla="*/ 3 w 26"/>
                <a:gd name="T9" fmla="*/ 0 h 4"/>
                <a:gd name="T10" fmla="*/ 0 w 26"/>
                <a:gd name="T11" fmla="*/ 2 h 4"/>
                <a:gd name="T12" fmla="*/ 3 w 2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6" h="4">
                  <a:moveTo>
                    <a:pt x="3" y="4"/>
                  </a:moveTo>
                  <a:cubicBezTo>
                    <a:pt x="24" y="4"/>
                    <a:pt x="24" y="4"/>
                    <a:pt x="24" y="4"/>
                  </a:cubicBezTo>
                  <a:cubicBezTo>
                    <a:pt x="25" y="4"/>
                    <a:pt x="26" y="3"/>
                    <a:pt x="26" y="2"/>
                  </a:cubicBezTo>
                  <a:cubicBezTo>
                    <a:pt x="26" y="1"/>
                    <a:pt x="25" y="0"/>
                    <a:pt x="24" y="0"/>
                  </a:cubicBezTo>
                  <a:cubicBezTo>
                    <a:pt x="3" y="0"/>
                    <a:pt x="3" y="0"/>
                    <a:pt x="3" y="0"/>
                  </a:cubicBezTo>
                  <a:cubicBezTo>
                    <a:pt x="1" y="0"/>
                    <a:pt x="0" y="1"/>
                    <a:pt x="0" y="2"/>
                  </a:cubicBezTo>
                  <a:cubicBezTo>
                    <a:pt x="0" y="3"/>
                    <a:pt x="1" y="4"/>
                    <a:pt x="3"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9" name="Freeform 30">
              <a:extLst>
                <a:ext uri="{FF2B5EF4-FFF2-40B4-BE49-F238E27FC236}">
                  <a16:creationId xmlns:a16="http://schemas.microsoft.com/office/drawing/2014/main" id="{B8CFF824-755B-2926-738E-B9C5FE3B2296}"/>
                </a:ext>
              </a:extLst>
            </p:cNvPr>
            <p:cNvSpPr>
              <a:spLocks/>
            </p:cNvSpPr>
            <p:nvPr/>
          </p:nvSpPr>
          <p:spPr bwMode="auto">
            <a:xfrm>
              <a:off x="4400550" y="5203825"/>
              <a:ext cx="234950" cy="46038"/>
            </a:xfrm>
            <a:custGeom>
              <a:avLst/>
              <a:gdLst>
                <a:gd name="T0" fmla="*/ 3 w 26"/>
                <a:gd name="T1" fmla="*/ 5 h 5"/>
                <a:gd name="T2" fmla="*/ 24 w 26"/>
                <a:gd name="T3" fmla="*/ 5 h 5"/>
                <a:gd name="T4" fmla="*/ 26 w 26"/>
                <a:gd name="T5" fmla="*/ 2 h 5"/>
                <a:gd name="T6" fmla="*/ 24 w 26"/>
                <a:gd name="T7" fmla="*/ 0 h 5"/>
                <a:gd name="T8" fmla="*/ 3 w 26"/>
                <a:gd name="T9" fmla="*/ 0 h 5"/>
                <a:gd name="T10" fmla="*/ 0 w 26"/>
                <a:gd name="T11" fmla="*/ 2 h 5"/>
                <a:gd name="T12" fmla="*/ 3 w 26"/>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6" h="5">
                  <a:moveTo>
                    <a:pt x="3" y="5"/>
                  </a:moveTo>
                  <a:cubicBezTo>
                    <a:pt x="24" y="5"/>
                    <a:pt x="24" y="5"/>
                    <a:pt x="24" y="5"/>
                  </a:cubicBezTo>
                  <a:cubicBezTo>
                    <a:pt x="25" y="5"/>
                    <a:pt x="26" y="4"/>
                    <a:pt x="26" y="2"/>
                  </a:cubicBezTo>
                  <a:cubicBezTo>
                    <a:pt x="26" y="1"/>
                    <a:pt x="25" y="0"/>
                    <a:pt x="24" y="0"/>
                  </a:cubicBezTo>
                  <a:cubicBezTo>
                    <a:pt x="3" y="0"/>
                    <a:pt x="3" y="0"/>
                    <a:pt x="3" y="0"/>
                  </a:cubicBezTo>
                  <a:cubicBezTo>
                    <a:pt x="1" y="0"/>
                    <a:pt x="0" y="1"/>
                    <a:pt x="0" y="2"/>
                  </a:cubicBezTo>
                  <a:cubicBezTo>
                    <a:pt x="0" y="4"/>
                    <a:pt x="1" y="5"/>
                    <a:pt x="3"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0" name="Freeform 31">
              <a:extLst>
                <a:ext uri="{FF2B5EF4-FFF2-40B4-BE49-F238E27FC236}">
                  <a16:creationId xmlns:a16="http://schemas.microsoft.com/office/drawing/2014/main" id="{2B9E64C1-A468-3FBE-D3BE-4DBA88559D6C}"/>
                </a:ext>
              </a:extLst>
            </p:cNvPr>
            <p:cNvSpPr>
              <a:spLocks/>
            </p:cNvSpPr>
            <p:nvPr/>
          </p:nvSpPr>
          <p:spPr bwMode="auto">
            <a:xfrm>
              <a:off x="4400550" y="5294313"/>
              <a:ext cx="161925" cy="36513"/>
            </a:xfrm>
            <a:custGeom>
              <a:avLst/>
              <a:gdLst>
                <a:gd name="T0" fmla="*/ 16 w 18"/>
                <a:gd name="T1" fmla="*/ 0 h 4"/>
                <a:gd name="T2" fmla="*/ 3 w 18"/>
                <a:gd name="T3" fmla="*/ 0 h 4"/>
                <a:gd name="T4" fmla="*/ 0 w 18"/>
                <a:gd name="T5" fmla="*/ 2 h 4"/>
                <a:gd name="T6" fmla="*/ 3 w 18"/>
                <a:gd name="T7" fmla="*/ 4 h 4"/>
                <a:gd name="T8" fmla="*/ 16 w 18"/>
                <a:gd name="T9" fmla="*/ 4 h 4"/>
                <a:gd name="T10" fmla="*/ 18 w 18"/>
                <a:gd name="T11" fmla="*/ 2 h 4"/>
                <a:gd name="T12" fmla="*/ 16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6" y="0"/>
                  </a:moveTo>
                  <a:cubicBezTo>
                    <a:pt x="3" y="0"/>
                    <a:pt x="3" y="0"/>
                    <a:pt x="3" y="0"/>
                  </a:cubicBezTo>
                  <a:cubicBezTo>
                    <a:pt x="1" y="0"/>
                    <a:pt x="0" y="1"/>
                    <a:pt x="0" y="2"/>
                  </a:cubicBezTo>
                  <a:cubicBezTo>
                    <a:pt x="0" y="3"/>
                    <a:pt x="1" y="4"/>
                    <a:pt x="3" y="4"/>
                  </a:cubicBezTo>
                  <a:cubicBezTo>
                    <a:pt x="16" y="4"/>
                    <a:pt x="16" y="4"/>
                    <a:pt x="16" y="4"/>
                  </a:cubicBezTo>
                  <a:cubicBezTo>
                    <a:pt x="17" y="4"/>
                    <a:pt x="18" y="3"/>
                    <a:pt x="18" y="2"/>
                  </a:cubicBezTo>
                  <a:cubicBezTo>
                    <a:pt x="18" y="1"/>
                    <a:pt x="17" y="0"/>
                    <a:pt x="1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61" name="Freeform 32">
              <a:extLst>
                <a:ext uri="{FF2B5EF4-FFF2-40B4-BE49-F238E27FC236}">
                  <a16:creationId xmlns:a16="http://schemas.microsoft.com/office/drawing/2014/main" id="{6EF739BE-6DFB-4950-3617-396D75600BFE}"/>
                </a:ext>
              </a:extLst>
            </p:cNvPr>
            <p:cNvSpPr>
              <a:spLocks/>
            </p:cNvSpPr>
            <p:nvPr/>
          </p:nvSpPr>
          <p:spPr bwMode="auto">
            <a:xfrm>
              <a:off x="4210050" y="4914900"/>
              <a:ext cx="379413" cy="496888"/>
            </a:xfrm>
            <a:custGeom>
              <a:avLst/>
              <a:gdLst>
                <a:gd name="T0" fmla="*/ 14 w 42"/>
                <a:gd name="T1" fmla="*/ 7 h 55"/>
                <a:gd name="T2" fmla="*/ 42 w 42"/>
                <a:gd name="T3" fmla="*/ 7 h 55"/>
                <a:gd name="T4" fmla="*/ 42 w 42"/>
                <a:gd name="T5" fmla="*/ 4 h 55"/>
                <a:gd name="T6" fmla="*/ 38 w 42"/>
                <a:gd name="T7" fmla="*/ 0 h 55"/>
                <a:gd name="T8" fmla="*/ 4 w 42"/>
                <a:gd name="T9" fmla="*/ 0 h 55"/>
                <a:gd name="T10" fmla="*/ 0 w 42"/>
                <a:gd name="T11" fmla="*/ 4 h 55"/>
                <a:gd name="T12" fmla="*/ 0 w 42"/>
                <a:gd name="T13" fmla="*/ 52 h 55"/>
                <a:gd name="T14" fmla="*/ 4 w 42"/>
                <a:gd name="T15" fmla="*/ 55 h 55"/>
                <a:gd name="T16" fmla="*/ 7 w 42"/>
                <a:gd name="T17" fmla="*/ 55 h 55"/>
                <a:gd name="T18" fmla="*/ 7 w 42"/>
                <a:gd name="T19" fmla="*/ 17 h 55"/>
                <a:gd name="T20" fmla="*/ 14 w 42"/>
                <a:gd name="T21"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5">
                  <a:moveTo>
                    <a:pt x="14" y="7"/>
                  </a:moveTo>
                  <a:cubicBezTo>
                    <a:pt x="42" y="7"/>
                    <a:pt x="42" y="7"/>
                    <a:pt x="42" y="7"/>
                  </a:cubicBezTo>
                  <a:cubicBezTo>
                    <a:pt x="42" y="4"/>
                    <a:pt x="42" y="4"/>
                    <a:pt x="42" y="4"/>
                  </a:cubicBezTo>
                  <a:cubicBezTo>
                    <a:pt x="42" y="2"/>
                    <a:pt x="40" y="0"/>
                    <a:pt x="38" y="0"/>
                  </a:cubicBezTo>
                  <a:cubicBezTo>
                    <a:pt x="4" y="0"/>
                    <a:pt x="4" y="0"/>
                    <a:pt x="4" y="0"/>
                  </a:cubicBezTo>
                  <a:cubicBezTo>
                    <a:pt x="2" y="0"/>
                    <a:pt x="0" y="2"/>
                    <a:pt x="0" y="4"/>
                  </a:cubicBezTo>
                  <a:cubicBezTo>
                    <a:pt x="0" y="52"/>
                    <a:pt x="0" y="52"/>
                    <a:pt x="0" y="52"/>
                  </a:cubicBezTo>
                  <a:cubicBezTo>
                    <a:pt x="0" y="54"/>
                    <a:pt x="2" y="55"/>
                    <a:pt x="4" y="55"/>
                  </a:cubicBezTo>
                  <a:cubicBezTo>
                    <a:pt x="7" y="55"/>
                    <a:pt x="7" y="55"/>
                    <a:pt x="7" y="55"/>
                  </a:cubicBezTo>
                  <a:cubicBezTo>
                    <a:pt x="7" y="17"/>
                    <a:pt x="7" y="17"/>
                    <a:pt x="7" y="17"/>
                  </a:cubicBezTo>
                  <a:cubicBezTo>
                    <a:pt x="7" y="7"/>
                    <a:pt x="14" y="7"/>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81" name="Parallelogram 180">
            <a:extLst>
              <a:ext uri="{FF2B5EF4-FFF2-40B4-BE49-F238E27FC236}">
                <a16:creationId xmlns:a16="http://schemas.microsoft.com/office/drawing/2014/main" id="{E778E4E1-4D7D-F2B5-E8DC-BA7E17A3CC7A}"/>
              </a:ext>
            </a:extLst>
          </p:cNvPr>
          <p:cNvSpPr/>
          <p:nvPr/>
        </p:nvSpPr>
        <p:spPr>
          <a:xfrm>
            <a:off x="7733945" y="1"/>
            <a:ext cx="1428384" cy="6858000"/>
          </a:xfrm>
          <a:prstGeom prst="parallelogram">
            <a:avLst>
              <a:gd name="adj" fmla="val 7134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0E57B276-C6E1-D102-C90C-0E2E83D24265}"/>
              </a:ext>
            </a:extLst>
          </p:cNvPr>
          <p:cNvSpPr txBox="1"/>
          <p:nvPr/>
        </p:nvSpPr>
        <p:spPr>
          <a:xfrm>
            <a:off x="529609" y="1530873"/>
            <a:ext cx="8103410" cy="2039020"/>
          </a:xfrm>
          <a:prstGeom prst="rect">
            <a:avLst/>
          </a:prstGeom>
          <a:noFill/>
        </p:spPr>
        <p:txBody>
          <a:bodyPr wrap="square" lIns="0" tIns="0" rIns="0" bIns="0">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F5A800"/>
                </a:solidFill>
                <a:effectLst/>
                <a:uLnTx/>
                <a:uFillTx/>
                <a:latin typeface="Arial"/>
                <a:ea typeface="+mn-ea"/>
                <a:cs typeface="+mn-cs"/>
              </a:rPr>
              <a:t>Our environmental performance</a:t>
            </a:r>
          </a:p>
          <a:p>
            <a:pPr marL="0" marR="0" lvl="0" indent="0" algn="l" defTabSz="914400" rtl="0" eaLnBrk="1" fontAlgn="auto" latinLnBrk="0" hangingPunct="1">
              <a:lnSpc>
                <a:spcPct val="100000"/>
              </a:lnSpc>
              <a:spcBef>
                <a:spcPts val="300"/>
              </a:spcBef>
              <a:spcAft>
                <a:spcPts val="6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We take our environmental performance very seriously through the following actions: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 committing to reduce our carbon footprint in line with our Science Based Targets initiative emission reduction targets;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 reducing our waste and landfill by encouraging recycling and reuse;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 ensuring environmental and energy efficiency issues are addressed during procurement and office selection;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 seeking to ensure all our people are aware of and educated to understand, the impact of their activities on the environment.</a:t>
            </a: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dirty="0">
              <a:ln>
                <a:noFill/>
              </a:ln>
              <a:solidFill>
                <a:srgbClr val="F5A800"/>
              </a:solidFill>
              <a:effectLst/>
              <a:uLnTx/>
              <a:uFillTx/>
              <a:latin typeface="Arial"/>
              <a:ea typeface="+mn-ea"/>
              <a:cs typeface="+mn-cs"/>
            </a:endParaRPr>
          </a:p>
        </p:txBody>
      </p:sp>
      <p:sp>
        <p:nvSpPr>
          <p:cNvPr id="187" name="TextBox 186">
            <a:extLst>
              <a:ext uri="{FF2B5EF4-FFF2-40B4-BE49-F238E27FC236}">
                <a16:creationId xmlns:a16="http://schemas.microsoft.com/office/drawing/2014/main" id="{886743F8-5931-D66F-ED3F-C442CBFCF1D8}"/>
              </a:ext>
            </a:extLst>
          </p:cNvPr>
          <p:cNvSpPr txBox="1"/>
          <p:nvPr/>
        </p:nvSpPr>
        <p:spPr>
          <a:xfrm>
            <a:off x="1938406" y="6471273"/>
            <a:ext cx="6927259" cy="169277"/>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a:ea typeface="+mn-ea"/>
                <a:cs typeface="+mn-cs"/>
              </a:rPr>
              <a:t>Find out more about our sustainability journey on our </a:t>
            </a:r>
            <a:r>
              <a:rPr kumimoji="0" lang="en-GB" sz="1100" b="1" i="0" u="none" strike="noStrike" kern="1200" cap="none" spc="0" normalizeH="0" baseline="0" noProof="0" dirty="0">
                <a:ln>
                  <a:noFill/>
                </a:ln>
                <a:solidFill>
                  <a:srgbClr val="000000"/>
                </a:solidFill>
                <a:effectLst/>
                <a:uLnTx/>
                <a:uFillTx/>
                <a:latin typeface="Arial"/>
                <a:ea typeface="+mn-ea"/>
                <a:cs typeface="+mn-cs"/>
                <a:hlinkClick r:id="rId4"/>
              </a:rPr>
              <a:t>website</a:t>
            </a:r>
            <a:r>
              <a:rPr kumimoji="0" lang="en-GB" sz="1100" b="0" i="0" u="none" strike="noStrike" kern="1200" cap="none" spc="0" normalizeH="0" baseline="0" noProof="0" dirty="0">
                <a:ln>
                  <a:noFill/>
                </a:ln>
                <a:solidFill>
                  <a:srgbClr val="000000"/>
                </a:solidFill>
                <a:effectLst/>
                <a:uLnTx/>
                <a:uFillTx/>
                <a:latin typeface="Arial"/>
                <a:ea typeface="+mn-ea"/>
                <a:cs typeface="+mn-cs"/>
              </a:rPr>
              <a:t>.</a:t>
            </a:r>
          </a:p>
        </p:txBody>
      </p:sp>
      <p:sp>
        <p:nvSpPr>
          <p:cNvPr id="5" name="Rectangle 4">
            <a:extLst>
              <a:ext uri="{FF2B5EF4-FFF2-40B4-BE49-F238E27FC236}">
                <a16:creationId xmlns:a16="http://schemas.microsoft.com/office/drawing/2014/main" id="{F2ECFAED-86FA-D928-2C5B-B7C2DBB085C1}"/>
              </a:ext>
            </a:extLst>
          </p:cNvPr>
          <p:cNvSpPr/>
          <p:nvPr/>
        </p:nvSpPr>
        <p:spPr>
          <a:xfrm>
            <a:off x="424319" y="3566496"/>
            <a:ext cx="7807903" cy="269773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Ins="3240000"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Our SBTi and emissions commitment</a:t>
            </a:r>
            <a:endParaRPr kumimoji="0" lang="en-GB" sz="1200" b="0" i="0" u="none" strike="noStrike" kern="1200" cap="none" spc="0" normalizeH="0" baseline="0" noProof="0" dirty="0">
              <a:ln>
                <a:noFill/>
              </a:ln>
              <a:solidFill>
                <a:srgbClr val="000000"/>
              </a:solidFill>
              <a:effectLst/>
              <a:uLnTx/>
              <a:uFillTx/>
              <a:latin typeface="neue-haas-unica"/>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The Science Based Targets initiative (SBTi) has approved Crowe UK’s near-term science-based emissions reduction target.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Crowe UK commits to reduce absolute scope 1 and 2 GHG emissions 50% by FY2030 from a FY2020 base year.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The SBTi commends our 1.5°C-aligned target, currently the most ambitious designation available through the SBTi process.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Crowe UK also commits to reduce absolute scope 3 GHG emissions from purchased goods and services, business travel, and employee commuting 25% by FY2030 from a FY2020 base year.</a:t>
            </a:r>
          </a:p>
        </p:txBody>
      </p:sp>
      <p:pic>
        <p:nvPicPr>
          <p:cNvPr id="2050" name="Picture 2" descr="Science Based Targets initiative ...">
            <a:extLst>
              <a:ext uri="{FF2B5EF4-FFF2-40B4-BE49-F238E27FC236}">
                <a16:creationId xmlns:a16="http://schemas.microsoft.com/office/drawing/2014/main" id="{8B7B3F9F-1625-036B-8AA6-2F8BBD4A22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816" y="411526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86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3AA5-221B-4D85-B463-C87CFA170A28}"/>
              </a:ext>
            </a:extLst>
          </p:cNvPr>
          <p:cNvSpPr>
            <a:spLocks noGrp="1"/>
          </p:cNvSpPr>
          <p:nvPr>
            <p:ph type="title"/>
          </p:nvPr>
        </p:nvSpPr>
        <p:spPr>
          <a:xfrm>
            <a:off x="540000" y="457200"/>
            <a:ext cx="11160000" cy="418576"/>
          </a:xfrm>
        </p:spPr>
        <p:txBody>
          <a:bodyPr/>
          <a:lstStyle/>
          <a:p>
            <a:r>
              <a:rPr lang="en-GB" dirty="0"/>
              <a:t>Want to know more?</a:t>
            </a:r>
          </a:p>
        </p:txBody>
      </p:sp>
      <p:sp>
        <p:nvSpPr>
          <p:cNvPr id="9" name="TextBox 8">
            <a:extLst>
              <a:ext uri="{FF2B5EF4-FFF2-40B4-BE49-F238E27FC236}">
                <a16:creationId xmlns:a16="http://schemas.microsoft.com/office/drawing/2014/main" id="{5F0CD218-875D-FD0E-CE32-F5F06E8F122D}"/>
              </a:ext>
            </a:extLst>
          </p:cNvPr>
          <p:cNvSpPr txBox="1"/>
          <p:nvPr/>
        </p:nvSpPr>
        <p:spPr>
          <a:xfrm>
            <a:off x="6497290" y="5754956"/>
            <a:ext cx="3789499" cy="646331"/>
          </a:xfrm>
          <a:prstGeom prst="rect">
            <a:avLst/>
          </a:prstGeom>
          <a:noFill/>
        </p:spPr>
        <p:txBody>
          <a:bodyPr wrap="square" rtlCol="0">
            <a:spAutoFit/>
          </a:bodyPr>
          <a:lstStyle/>
          <a:p>
            <a:pPr algn="ctr"/>
            <a:r>
              <a:rPr lang="en-GB" b="1" dirty="0">
                <a:solidFill>
                  <a:srgbClr val="000000"/>
                </a:solidFill>
                <a:effectLst/>
                <a:latin typeface="Roboto" panose="02000000000000000000" pitchFamily="2" charset="0"/>
              </a:rPr>
              <a:t>Review of Mandatory TCFD reporting </a:t>
            </a:r>
          </a:p>
        </p:txBody>
      </p:sp>
      <p:sp>
        <p:nvSpPr>
          <p:cNvPr id="10" name="TextBox 9">
            <a:extLst>
              <a:ext uri="{FF2B5EF4-FFF2-40B4-BE49-F238E27FC236}">
                <a16:creationId xmlns:a16="http://schemas.microsoft.com/office/drawing/2014/main" id="{A65C187E-3A56-DCAB-DDA3-4C2DB5B8A4C5}"/>
              </a:ext>
            </a:extLst>
          </p:cNvPr>
          <p:cNvSpPr txBox="1"/>
          <p:nvPr/>
        </p:nvSpPr>
        <p:spPr>
          <a:xfrm>
            <a:off x="625793" y="5694925"/>
            <a:ext cx="4517707" cy="646331"/>
          </a:xfrm>
          <a:prstGeom prst="rect">
            <a:avLst/>
          </a:prstGeom>
          <a:noFill/>
        </p:spPr>
        <p:txBody>
          <a:bodyPr wrap="square">
            <a:spAutoFit/>
          </a:bodyPr>
          <a:lstStyle/>
          <a:p>
            <a:pPr algn="ctr"/>
            <a:r>
              <a:rPr lang="en-GB" b="1" i="0" dirty="0">
                <a:solidFill>
                  <a:srgbClr val="000000"/>
                </a:solidFill>
                <a:effectLst/>
                <a:latin typeface="Roboto" panose="02000000000000000000" pitchFamily="2" charset="0"/>
              </a:rPr>
              <a:t>New UK Sustainability Reporting Standards</a:t>
            </a:r>
          </a:p>
        </p:txBody>
      </p:sp>
      <p:pic>
        <p:nvPicPr>
          <p:cNvPr id="5" name="Picture 4">
            <a:extLst>
              <a:ext uri="{FF2B5EF4-FFF2-40B4-BE49-F238E27FC236}">
                <a16:creationId xmlns:a16="http://schemas.microsoft.com/office/drawing/2014/main" id="{3DF5E73E-A2DF-79F0-89A2-345964C6C934}"/>
              </a:ext>
            </a:extLst>
          </p:cNvPr>
          <p:cNvPicPr>
            <a:picLocks noChangeAspect="1"/>
          </p:cNvPicPr>
          <p:nvPr/>
        </p:nvPicPr>
        <p:blipFill>
          <a:blip r:embed="rId3"/>
          <a:stretch>
            <a:fillRect/>
          </a:stretch>
        </p:blipFill>
        <p:spPr>
          <a:xfrm>
            <a:off x="1087011" y="1599602"/>
            <a:ext cx="3843686" cy="3843686"/>
          </a:xfrm>
          <a:prstGeom prst="rect">
            <a:avLst/>
          </a:prstGeom>
        </p:spPr>
      </p:pic>
      <p:pic>
        <p:nvPicPr>
          <p:cNvPr id="7" name="Picture 6">
            <a:extLst>
              <a:ext uri="{FF2B5EF4-FFF2-40B4-BE49-F238E27FC236}">
                <a16:creationId xmlns:a16="http://schemas.microsoft.com/office/drawing/2014/main" id="{5A8A08F9-AF0A-4EB3-8EF7-255394A2AC56}"/>
              </a:ext>
            </a:extLst>
          </p:cNvPr>
          <p:cNvPicPr>
            <a:picLocks noChangeAspect="1"/>
          </p:cNvPicPr>
          <p:nvPr/>
        </p:nvPicPr>
        <p:blipFill>
          <a:blip r:embed="rId4"/>
          <a:stretch>
            <a:fillRect/>
          </a:stretch>
        </p:blipFill>
        <p:spPr>
          <a:xfrm>
            <a:off x="6497290" y="1599601"/>
            <a:ext cx="3843685" cy="3843685"/>
          </a:xfrm>
          <a:prstGeom prst="rect">
            <a:avLst/>
          </a:prstGeom>
        </p:spPr>
      </p:pic>
    </p:spTree>
    <p:extLst>
      <p:ext uri="{BB962C8B-B14F-4D97-AF65-F5344CB8AC3E}">
        <p14:creationId xmlns:p14="http://schemas.microsoft.com/office/powerpoint/2010/main" val="1053297814"/>
      </p:ext>
    </p:extLst>
  </p:cSld>
  <p:clrMapOvr>
    <a:masterClrMapping/>
  </p:clrMapOvr>
  <mc:AlternateContent xmlns:mc="http://schemas.openxmlformats.org/markup-compatibility/2006" xmlns:p14="http://schemas.microsoft.com/office/powerpoint/2010/main">
    <mc:Choice Requires="p14">
      <p:transition spd="slow" p14:dur="2000" advTm="674036"/>
    </mc:Choice>
    <mc:Fallback xmlns="">
      <p:transition spd="slow" advTm="674036"/>
    </mc:Fallback>
  </mc:AlternateContent>
</p:sld>
</file>

<file path=ppt/theme/theme1.xml><?xml version="1.0" encoding="utf-8"?>
<a:theme xmlns:a="http://schemas.openxmlformats.org/drawingml/2006/main" name="1_Widescreen Template">
  <a:themeElements>
    <a:clrScheme name="245">
      <a:dk1>
        <a:srgbClr val="000000"/>
      </a:dk1>
      <a:lt1>
        <a:srgbClr val="FFFFFF"/>
      </a:lt1>
      <a:dk2>
        <a:srgbClr val="011E41"/>
      </a:dk2>
      <a:lt2>
        <a:srgbClr val="0075C9"/>
      </a:lt2>
      <a:accent1>
        <a:srgbClr val="F5A800"/>
      </a:accent1>
      <a:accent2>
        <a:srgbClr val="54C0E8"/>
      </a:accent2>
      <a:accent3>
        <a:srgbClr val="00A98F"/>
      </a:accent3>
      <a:accent4>
        <a:srgbClr val="76BC20"/>
      </a:accent4>
      <a:accent5>
        <a:srgbClr val="E1241B"/>
      </a:accent5>
      <a:accent6>
        <a:srgbClr val="B14FC5"/>
      </a:accent6>
      <a:hlink>
        <a:srgbClr val="0075C9"/>
      </a:hlink>
      <a:folHlink>
        <a:srgbClr val="B14F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idescreen PowerPoint Template.pptx" id="{7F5A9BF7-2643-4514-9FF9-1D70DBECC97A}" vid="{4ACA0B97-E0A9-4DB2-A348-D944A264EE10}"/>
    </a:ext>
  </a:extLst>
</a:theme>
</file>

<file path=ppt/theme/theme2.xml><?xml version="1.0" encoding="utf-8"?>
<a:theme xmlns:a="http://schemas.openxmlformats.org/drawingml/2006/main" name="Crowe Global">
  <a:themeElements>
    <a:clrScheme name="CROWE HORWATH COLORS">
      <a:dk1>
        <a:srgbClr val="000000"/>
      </a:dk1>
      <a:lt1>
        <a:srgbClr val="FFFFFF"/>
      </a:lt1>
      <a:dk2>
        <a:srgbClr val="666666"/>
      </a:dk2>
      <a:lt2>
        <a:srgbClr val="CCCCCC"/>
      </a:lt2>
      <a:accent1>
        <a:srgbClr val="002D62"/>
      </a:accent1>
      <a:accent2>
        <a:srgbClr val="FDB913"/>
      </a:accent2>
      <a:accent3>
        <a:srgbClr val="55C5E9"/>
      </a:accent3>
      <a:accent4>
        <a:srgbClr val="00AB8E"/>
      </a:accent4>
      <a:accent5>
        <a:srgbClr val="CC3333"/>
      </a:accent5>
      <a:accent6>
        <a:srgbClr val="666666"/>
      </a:accent6>
      <a:hlink>
        <a:srgbClr val="55C5E9"/>
      </a:hlink>
      <a:folHlink>
        <a:srgbClr val="002D6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8948692-1AF6-4485-80DF-8C70B26F4F91}" vid="{17DB5A86-6635-43BE-957C-5846FF4739E9}"/>
    </a:ext>
  </a:extLst>
</a:theme>
</file>

<file path=ppt/theme/theme3.xml><?xml version="1.0" encoding="utf-8"?>
<a:theme xmlns:a="http://schemas.openxmlformats.org/drawingml/2006/main" name="2_Widescreen Template">
  <a:themeElements>
    <a:clrScheme name="245">
      <a:dk1>
        <a:srgbClr val="000000"/>
      </a:dk1>
      <a:lt1>
        <a:srgbClr val="FFFFFF"/>
      </a:lt1>
      <a:dk2>
        <a:srgbClr val="011E41"/>
      </a:dk2>
      <a:lt2>
        <a:srgbClr val="0075C9"/>
      </a:lt2>
      <a:accent1>
        <a:srgbClr val="F5A800"/>
      </a:accent1>
      <a:accent2>
        <a:srgbClr val="54C0E8"/>
      </a:accent2>
      <a:accent3>
        <a:srgbClr val="00A98F"/>
      </a:accent3>
      <a:accent4>
        <a:srgbClr val="76BC20"/>
      </a:accent4>
      <a:accent5>
        <a:srgbClr val="E1241B"/>
      </a:accent5>
      <a:accent6>
        <a:srgbClr val="B14FC5"/>
      </a:accent6>
      <a:hlink>
        <a:srgbClr val="0075C9"/>
      </a:hlink>
      <a:folHlink>
        <a:srgbClr val="B14FC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770FF506-D7A2-4968-8128-2828A37EA38A}" vid="{C1152EC3-DBEF-467B-AE8F-B11C0CEAE7C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5E5E819F48684AA3DC06927CFB09E4" ma:contentTypeVersion="5" ma:contentTypeDescription="Create a new document." ma:contentTypeScope="" ma:versionID="a31d423d5f798bd4eea9f9d6dc84ae69">
  <xsd:schema xmlns:xsd="http://www.w3.org/2001/XMLSchema" xmlns:xs="http://www.w3.org/2001/XMLSchema" xmlns:p="http://schemas.microsoft.com/office/2006/metadata/properties" xmlns:ns2="9a97fe46-e5c7-4c34-bd1e-70c4e6d61a04" xmlns:ns3="afcdae77-98b8-4494-bd0a-bc9293625acd" targetNamespace="http://schemas.microsoft.com/office/2006/metadata/properties" ma:root="true" ma:fieldsID="ceef0d0c6aedeeb7ab0ec3fc936b9085" ns2:_="" ns3:_="">
    <xsd:import namespace="9a97fe46-e5c7-4c34-bd1e-70c4e6d61a04"/>
    <xsd:import namespace="afcdae77-98b8-4494-bd0a-bc9293625ac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7fe46-e5c7-4c34-bd1e-70c4e6d61a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cdae77-98b8-4494-bd0a-bc9293625ac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E50F8B-073F-4C18-B615-E6704277E298}">
  <ds:schemaRefs>
    <ds:schemaRef ds:uri="http://schemas.microsoft.com/sharepoint/v3/contenttype/forms"/>
  </ds:schemaRefs>
</ds:datastoreItem>
</file>

<file path=customXml/itemProps2.xml><?xml version="1.0" encoding="utf-8"?>
<ds:datastoreItem xmlns:ds="http://schemas.openxmlformats.org/officeDocument/2006/customXml" ds:itemID="{A75283C2-5324-40B6-950E-E83CF38EF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7fe46-e5c7-4c34-bd1e-70c4e6d61a04"/>
    <ds:schemaRef ds:uri="afcdae77-98b8-4494-bd0a-bc9293625a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F72F5F-AC81-4191-AF0A-FBA3CE20189E}">
  <ds:schemaRefs>
    <ds:schemaRef ds:uri="http://www.w3.org/XML/1998/namespace"/>
    <ds:schemaRef ds:uri="http://schemas.microsoft.com/office/2006/documentManagement/types"/>
    <ds:schemaRef ds:uri="afcdae77-98b8-4494-bd0a-bc9293625acd"/>
    <ds:schemaRef ds:uri="http://purl.org/dc/terms/"/>
    <ds:schemaRef ds:uri="http://schemas.microsoft.com/office/infopath/2007/PartnerControls"/>
    <ds:schemaRef ds:uri="http://schemas.microsoft.com/office/2006/metadata/properties"/>
    <ds:schemaRef ds:uri="http://purl.org/dc/dcmitype/"/>
    <ds:schemaRef ds:uri="http://schemas.openxmlformats.org/package/2006/metadata/core-properties"/>
    <ds:schemaRef ds:uri="9a97fe46-e5c7-4c34-bd1e-70c4e6d61a04"/>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WideScreenTemplate</Template>
  <TotalTime>194</TotalTime>
  <Words>897</Words>
  <Application>Microsoft Office PowerPoint</Application>
  <PresentationFormat>Widescreen</PresentationFormat>
  <Paragraphs>78</Paragraphs>
  <Slides>7</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Arial</vt:lpstr>
      <vt:lpstr>Calibri</vt:lpstr>
      <vt:lpstr>Courier New</vt:lpstr>
      <vt:lpstr>neue-haas-unica</vt:lpstr>
      <vt:lpstr>Roboto</vt:lpstr>
      <vt:lpstr>Wingdings</vt:lpstr>
      <vt:lpstr>1_Widescreen Template</vt:lpstr>
      <vt:lpstr>Crowe Global</vt:lpstr>
      <vt:lpstr>2_Widescreen Template</vt:lpstr>
      <vt:lpstr>PowerPoint Presentation</vt:lpstr>
      <vt:lpstr>Regulatory horizon scan</vt:lpstr>
      <vt:lpstr>Commercial considerations - Sustainability strategy</vt:lpstr>
      <vt:lpstr>PowerPoint Presentation</vt:lpstr>
      <vt:lpstr>Our sustainability credentials (1/2)</vt:lpstr>
      <vt:lpstr>Our sustainability credentials (2/2)</vt:lpstr>
      <vt:lpstr>Want to know more?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Ashwariya Rastogi</dc:creator>
  <cp:keywords/>
  <dc:description/>
  <cp:lastModifiedBy>Suzanne Hall-Gibbins</cp:lastModifiedBy>
  <cp:revision>28</cp:revision>
  <cp:lastPrinted>2018-03-30T11:28:04Z</cp:lastPrinted>
  <dcterms:created xsi:type="dcterms:W3CDTF">2023-08-11T13:53:51Z</dcterms:created>
  <dcterms:modified xsi:type="dcterms:W3CDTF">2024-07-19T17:21:45Z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0x010100095E5E819F48684AA3DC06927CFB09E4</vt:lpwstr>
  </property>
</Properties>
</file>