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1" r:id="rId4"/>
    <p:sldMasterId id="2147483683" r:id="rId5"/>
  </p:sldMasterIdLst>
  <p:notesMasterIdLst>
    <p:notesMasterId r:id="rId16"/>
  </p:notesMasterIdLst>
  <p:sldIdLst>
    <p:sldId id="256" r:id="rId6"/>
    <p:sldId id="884" r:id="rId7"/>
    <p:sldId id="868" r:id="rId8"/>
    <p:sldId id="885" r:id="rId9"/>
    <p:sldId id="870" r:id="rId10"/>
    <p:sldId id="873" r:id="rId11"/>
    <p:sldId id="889" r:id="rId12"/>
    <p:sldId id="259" r:id="rId13"/>
    <p:sldId id="888" r:id="rId14"/>
    <p:sldId id="887" r:id="rId15"/>
  </p:sldIdLst>
  <p:sldSz cx="18288000" cy="10287000"/>
  <p:notesSz cx="7010400" cy="9296400"/>
  <p:embeddedFontLst>
    <p:embeddedFont>
      <p:font typeface="DM Serif Display" pitchFamily="2" charset="0"/>
      <p:regular r:id="rId17"/>
      <p:italic r:id="rId18"/>
    </p:embeddedFont>
    <p:embeddedFont>
      <p:font typeface="Montserrat" panose="00000500000000000000" pitchFamily="2" charset="0"/>
      <p:regular r:id="rId19"/>
      <p:bold r:id="rId20"/>
      <p:italic r:id="rId21"/>
      <p:boldItalic r:id="rId22"/>
    </p:embeddedFont>
    <p:embeddedFont>
      <p:font typeface="Montserrat SemiBold" panose="00000700000000000000" pitchFamily="2" charset="0"/>
      <p:bold r:id="rId23"/>
      <p:boldItalic r:id="rId24"/>
    </p:embeddedFont>
    <p:embeddedFont>
      <p:font typeface="Poppins Bold" panose="020B0604020202020204" charset="0"/>
      <p:regular r:id="rId25"/>
      <p:bold r:id="rId26"/>
    </p:embeddedFont>
    <p:embeddedFont>
      <p:font typeface="Poppins Medium" panose="00000600000000000000" pitchFamily="2" charset="0"/>
      <p:regular r:id="rId27"/>
      <p:italic r:id="rId28"/>
    </p:embeddedFont>
    <p:embeddedFont>
      <p:font typeface="Proxima Nova" panose="020B0604020202020204" charset="0"/>
      <p:regular r:id="rId29"/>
    </p:embeddedFont>
    <p:embeddedFont>
      <p:font typeface="Proxima Nova Bold" panose="020B0604020202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0F7"/>
    <a:srgbClr val="698BDB"/>
    <a:srgbClr val="2596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8BA58A-EA86-4CC2-923F-F7DB9F39B89E}" v="6" dt="2024-07-17T07:57:15.1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039" autoAdjust="0"/>
  </p:normalViewPr>
  <p:slideViewPr>
    <p:cSldViewPr snapToGrid="0">
      <p:cViewPr varScale="1">
        <p:scale>
          <a:sx n="32" d="100"/>
          <a:sy n="32" d="100"/>
        </p:scale>
        <p:origin x="159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CC0109B0-46DC-419A-ADEA-B776DDC7D4DD}" type="datetimeFigureOut">
              <a:rPr lang="en-GB" smtClean="0"/>
              <a:t>18/07/2024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6" rIns="93174" bIns="4658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 vert="horz" lIns="93174" tIns="46586" rIns="93174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784F768C-9942-4009-B44B-6AA69F0CC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119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F768C-9942-4009-B44B-6AA69F0CCCC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955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E384F-0039-BDC2-D61F-448F0A825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48BBC7-861F-8730-333A-DD0A648FBD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FAB65D-CA31-2876-7428-5F28270154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BCE7BC-C1FB-7459-BE77-666788E3C0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F768C-9942-4009-B44B-6AA69F0CCCC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755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9060" indent="-339060">
              <a:lnSpc>
                <a:spcPct val="107000"/>
              </a:lnSpc>
              <a:spcAft>
                <a:spcPts val="791"/>
              </a:spcAft>
              <a:buFont typeface="Arial" panose="020B0604020202020204" pitchFamily="34" charset="0"/>
              <a:buChar char="•"/>
              <a:tabLst>
                <a:tab pos="452079" algn="l"/>
              </a:tabLst>
            </a:pPr>
            <a:endParaRPr lang="en-GB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FB006-41DE-45E6-A1DE-3785D694A0E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711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530" indent="-169530">
              <a:buFont typeface="Arial" panose="020B0604020202020204" pitchFamily="34" charset="0"/>
              <a:buChar char="•"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F768C-9942-4009-B44B-6AA69F0CCCC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800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530" indent="-169530">
              <a:buFont typeface="Arial" panose="020B0604020202020204" pitchFamily="34" charset="0"/>
              <a:buChar char="•"/>
            </a:pPr>
            <a:r>
              <a:rPr lang="en-GB" b="1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F768C-9942-4009-B44B-6AA69F0CCCC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976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F768C-9942-4009-B44B-6AA69F0CCCC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215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4159">
              <a:defRPr/>
            </a:pPr>
            <a:fld id="{97DFB006-41DE-45E6-A1DE-3785D694A0E6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04159">
                <a:defRPr/>
              </a:pPr>
              <a:t>6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84734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F768C-9942-4009-B44B-6AA69F0CCCC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592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159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F768C-9942-4009-B44B-6AA69F0CCCC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218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F768C-9942-4009-B44B-6AA69F0CCCC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757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785415-6BC3-9D64-BC55-13CB36FE1F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0" y="725"/>
            <a:ext cx="14495723" cy="794804"/>
          </a:xfrm>
        </p:spPr>
        <p:txBody>
          <a:bodyPr lIns="216000" tIns="144000" anchor="t" anchorCtr="0">
            <a:noAutofit/>
          </a:bodyPr>
          <a:lstStyle>
            <a:lvl1pPr>
              <a:defRPr sz="45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fr-FR"/>
              <a:t>Modifiez le style du titre</a:t>
            </a:r>
            <a:br>
              <a:rPr lang="fr-FR"/>
            </a:b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9B854F-4FDC-B616-4C0B-4955480EC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752" y="2073861"/>
            <a:ext cx="15773400" cy="652700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750">
                <a:solidFill>
                  <a:srgbClr val="00175C"/>
                </a:solidFill>
                <a:latin typeface="DM Serif Display" pitchFamily="2" charset="0"/>
              </a:defRPr>
            </a:lvl1pPr>
            <a:lvl2pPr marL="0" indent="0">
              <a:lnSpc>
                <a:spcPct val="100000"/>
              </a:lnSpc>
              <a:buFontTx/>
              <a:buNone/>
              <a:defRPr sz="2700" b="1">
                <a:solidFill>
                  <a:srgbClr val="003D9F"/>
                </a:solidFill>
                <a:latin typeface="Montserrat" pitchFamily="2" charset="0"/>
              </a:defRPr>
            </a:lvl2pPr>
            <a:lvl3pPr marL="0" indent="0">
              <a:lnSpc>
                <a:spcPct val="100000"/>
              </a:lnSpc>
              <a:buFontTx/>
              <a:buNone/>
              <a:defRPr sz="2400" b="0">
                <a:solidFill>
                  <a:srgbClr val="70A3FF"/>
                </a:solidFill>
                <a:latin typeface="Montserrat SemiBold" pitchFamily="2" charset="0"/>
              </a:defRPr>
            </a:lvl3pPr>
            <a:lvl4pPr marL="0" indent="0">
              <a:lnSpc>
                <a:spcPct val="100000"/>
              </a:lnSpc>
              <a:buFontTx/>
              <a:buNone/>
              <a:defRPr sz="2400">
                <a:solidFill>
                  <a:schemeClr val="tx1"/>
                </a:solidFill>
                <a:latin typeface="Montserrat" pitchFamily="2" charset="0"/>
              </a:defRPr>
            </a:lvl4pPr>
            <a:lvl5pPr marL="271463" indent="-271463">
              <a:lnSpc>
                <a:spcPct val="100000"/>
              </a:lnSpc>
              <a:defRPr sz="2400">
                <a:solidFill>
                  <a:schemeClr val="tx1"/>
                </a:solidFill>
                <a:latin typeface="Montserrat" pitchFamily="2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F05D84CF-2E59-E80E-81CD-D505BF8B0ADB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0" y="795528"/>
            <a:ext cx="14495721" cy="672084"/>
          </a:xfrm>
        </p:spPr>
        <p:txBody>
          <a:bodyPr lIns="216000" tIns="72000" rIns="36000"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Montserrat SemiBold" pitchFamily="2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829652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98" userDrawn="1">
          <p15:clr>
            <a:srgbClr val="FBAE40"/>
          </p15:clr>
        </p15:guide>
        <p15:guide id="2" orient="horz" pos="609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F587B2C8-F35F-98F0-5564-90497D2CDD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0" y="725"/>
            <a:ext cx="14495723" cy="794804"/>
          </a:xfrm>
        </p:spPr>
        <p:txBody>
          <a:bodyPr lIns="216000" tIns="144000" anchor="t" anchorCtr="0">
            <a:noAutofit/>
          </a:bodyPr>
          <a:lstStyle>
            <a:lvl1pPr>
              <a:defRPr sz="45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fr-FR"/>
              <a:t>Modifiez le style du titre</a:t>
            </a:r>
            <a:br>
              <a:rPr lang="fr-FR"/>
            </a:br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2B0363D6-1D39-FD36-360B-FC2FE6B00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752" y="2073861"/>
            <a:ext cx="15773400" cy="652700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750" baseline="0">
                <a:solidFill>
                  <a:srgbClr val="00175C"/>
                </a:solidFill>
                <a:latin typeface="DM Serif Display" pitchFamily="2" charset="0"/>
              </a:defRPr>
            </a:lvl1pPr>
            <a:lvl2pPr marL="0" indent="0">
              <a:lnSpc>
                <a:spcPct val="100000"/>
              </a:lnSpc>
              <a:buFontTx/>
              <a:buNone/>
              <a:defRPr sz="2700" b="1" baseline="0">
                <a:solidFill>
                  <a:srgbClr val="003D9F"/>
                </a:solidFill>
                <a:latin typeface="Montserrat" pitchFamily="2" charset="0"/>
              </a:defRPr>
            </a:lvl2pPr>
            <a:lvl3pPr marL="0" indent="0">
              <a:lnSpc>
                <a:spcPct val="100000"/>
              </a:lnSpc>
              <a:buFontTx/>
              <a:buNone/>
              <a:defRPr sz="2400" b="0" baseline="0">
                <a:solidFill>
                  <a:srgbClr val="70A3FF"/>
                </a:solidFill>
                <a:latin typeface="Montserrat SemiBold" pitchFamily="2" charset="0"/>
              </a:defRPr>
            </a:lvl3pPr>
            <a:lvl4pPr marL="0" indent="0">
              <a:lnSpc>
                <a:spcPct val="100000"/>
              </a:lnSpc>
              <a:buFontTx/>
              <a:buNone/>
              <a:defRPr sz="2400" baseline="0">
                <a:solidFill>
                  <a:schemeClr val="tx1"/>
                </a:solidFill>
                <a:latin typeface="Montserrat" pitchFamily="2" charset="0"/>
              </a:defRPr>
            </a:lvl4pPr>
            <a:lvl5pPr marL="271463" indent="-271463">
              <a:lnSpc>
                <a:spcPct val="100000"/>
              </a:lnSpc>
              <a:defRPr sz="2400" baseline="0">
                <a:solidFill>
                  <a:schemeClr val="tx1"/>
                </a:solidFill>
                <a:latin typeface="Montserrat" pitchFamily="2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37ABA81E-26F4-624F-F4C2-DC42003E7CB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0" y="795528"/>
            <a:ext cx="14495721" cy="672084"/>
          </a:xfrm>
        </p:spPr>
        <p:txBody>
          <a:bodyPr lIns="216000" tIns="72000" rIns="36000"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Montserrat SemiBold" pitchFamily="2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552050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98" userDrawn="1">
          <p15:clr>
            <a:srgbClr val="FBAE40"/>
          </p15:clr>
        </p15:guide>
        <p15:guide id="2" orient="horz" pos="609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EBF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AEA49-8E6C-A004-DD53-F7FD276536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lnSpc>
                <a:spcPts val="14850"/>
              </a:lnSpc>
              <a:defRPr sz="9000"/>
            </a:lvl1pPr>
          </a:lstStyle>
          <a:p>
            <a:pPr>
              <a:lnSpc>
                <a:spcPts val="9900"/>
              </a:lnSpc>
            </a:pPr>
            <a:r>
              <a:rPr lang="en-US" sz="9000">
                <a:solidFill>
                  <a:srgbClr val="060644"/>
                </a:solidFill>
                <a:latin typeface="Poppins Bold"/>
              </a:rPr>
              <a:t>Breakfast Club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F515C4-0BF6-BC6C-1755-B5877EF56C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4D325-7C6D-6135-C6D3-B5CE03E42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0CFB-9BA4-40CD-921C-22093AE8DFFA}" type="datetimeFigureOut">
              <a:rPr lang="en-GB" smtClean="0"/>
              <a:t>18/07/2024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3A1A8-F81D-398E-788F-E930FDE00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F3BF6-4A54-560B-088C-780B9826B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C520-ADD5-4BFD-9E0B-CC0D6EAB32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234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EBF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CD495-3953-645D-2BBF-60BFFCEEB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970A4-28E9-F21B-D1FE-3395247E5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41840-772C-4E37-49E7-030FECB42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0CFB-9BA4-40CD-921C-22093AE8DFFA}" type="datetimeFigureOut">
              <a:rPr lang="en-GB" smtClean="0"/>
              <a:t>18/07/2024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BEC62-902A-8173-7CE6-B78519776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61360-98FF-127F-368D-C228A3F7F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C520-ADD5-4BFD-9E0B-CC0D6EAB32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995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EBF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24B2B-D322-3C72-AEE9-3F973107D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78CCF-3DB5-5B1F-4A0F-B24C6AA53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EF459-A8FA-6105-C09A-4EB9E182B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0CFB-9BA4-40CD-921C-22093AE8DFFA}" type="datetimeFigureOut">
              <a:rPr lang="en-GB" smtClean="0"/>
              <a:t>18/07/2024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69954-5733-FB7C-D7E0-218AC8397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235DF-4DFF-86B0-1793-7FA1F9E76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C520-ADD5-4BFD-9E0B-CC0D6EAB32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050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33485-2483-8B88-1A2F-ADDAC036B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14323-9E3C-0EC2-28E4-5CA3A80930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E90E9D-A287-BB9C-FADE-3C47D63FF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DB8297-F502-9443-61A3-189F0EB51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0CFB-9BA4-40CD-921C-22093AE8DFFA}" type="datetimeFigureOut">
              <a:rPr lang="en-GB" smtClean="0"/>
              <a:t>18/07/2024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AB4FD-5FCB-DE20-D7E2-6C94AF2AD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A9DC37-120D-A9DE-7133-81E74119C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C520-ADD5-4BFD-9E0B-CC0D6EAB32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011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BC989-C17D-CE94-53E1-A8EE9DFA5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53FBA-2694-FE38-A7B6-7799546B0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0710FB-CBEE-3FC2-2D45-C45610D0B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881A03-5607-98C8-30B7-422E88A07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18320C-204C-6AA8-08D7-805A712D33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33C08F-EAD8-4B27-B044-5D4430AD3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0CFB-9BA4-40CD-921C-22093AE8DFFA}" type="datetimeFigureOut">
              <a:rPr lang="en-GB" smtClean="0"/>
              <a:t>18/07/2024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B704D3-5198-0526-3C0C-6BE0D4FD5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078668-F76F-3A2C-75A1-B498B2F9A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C520-ADD5-4BFD-9E0B-CC0D6EAB32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243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BFB2F-F6DC-B2E9-B677-D74D37E54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DC227C-B3D9-FE32-9D97-E52C79864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0CFB-9BA4-40CD-921C-22093AE8DFFA}" type="datetimeFigureOut">
              <a:rPr lang="en-GB" smtClean="0"/>
              <a:t>18/07/2024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286FD7-89AD-5A33-A6FF-4A031FEBA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951FCA-DF9C-BC6D-DB65-35DF9C3C1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C520-ADD5-4BFD-9E0B-CC0D6EAB32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108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79DCE4-C2B0-383E-D951-EC3DED83C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0CFB-9BA4-40CD-921C-22093AE8DFFA}" type="datetimeFigureOut">
              <a:rPr lang="en-GB" smtClean="0"/>
              <a:t>18/07/2024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811735-3DDD-9937-B4B8-0F3A386E3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9049B-D79C-8913-9DD9-7DFCF2792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C520-ADD5-4BFD-9E0B-CC0D6EAB32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929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F4C8F-E30A-3687-F5B6-8E8D47DCD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A94B3-8F54-59AD-C9A8-77609007B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90B858-3675-346D-41A7-93A5F3460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D46DFE-D3A8-B011-2E8B-BB1895C3B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0CFB-9BA4-40CD-921C-22093AE8DFFA}" type="datetimeFigureOut">
              <a:rPr lang="en-GB" smtClean="0"/>
              <a:t>18/07/2024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CA75CC-0E35-C769-60F1-6EC5C3C77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FDE806-DC98-2255-E5F5-B8B675F21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C520-ADD5-4BFD-9E0B-CC0D6EAB32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634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A5CB3-5520-772D-DD92-5EB8B98E0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74B81D-1B36-531D-B32D-EA6579F66E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20A5F-A34C-C581-6E55-3E9AB7E97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99B4B-A8D1-9A6A-6BCF-DF42457D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0CFB-9BA4-40CD-921C-22093AE8DFFA}" type="datetimeFigureOut">
              <a:rPr lang="en-GB" smtClean="0"/>
              <a:t>18/07/2024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65055D-622E-9FB8-C3B2-9527F33E1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BE5207-09AC-25F1-67A8-4F8FB8AD2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C520-ADD5-4BFD-9E0B-CC0D6EAB32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699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8B1FA-C3F1-0D5F-BE9E-E5DF25663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00F637-C721-B6D7-6F8E-CB0AE76F9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51308-084A-27C1-03BF-0A10C571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0CFB-9BA4-40CD-921C-22093AE8DFFA}" type="datetimeFigureOut">
              <a:rPr lang="en-GB" smtClean="0"/>
              <a:t>18/07/2024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12637-9809-48B2-0255-920109038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2FE27-4E8D-7845-4123-C5BA2994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C520-ADD5-4BFD-9E0B-CC0D6EAB32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0824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7E397F-2C32-A0E9-CDFD-BC32EA62BC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0AD63F-CEDE-A19B-7E86-BD3CAA3B28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4E419-0FE8-875A-5D85-9466E5F7C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0CFB-9BA4-40CD-921C-22093AE8DFFA}" type="datetimeFigureOut">
              <a:rPr lang="en-GB" smtClean="0"/>
              <a:t>18/07/2024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3D41F-F690-4501-2DF8-6E3D1344C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86B24-92E9-2D0F-4F3E-1AFAAF6BC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C520-ADD5-4BFD-9E0B-CC0D6EAB32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205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59C56E-8696-8C82-05C5-AAEE01BF3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42996-4BB7-7D35-A2C4-5F1C26EAE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6D36C-FDC8-5C84-905B-9A7030AF6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80CFB-9BA4-40CD-921C-22093AE8DFFA}" type="datetimeFigureOut">
              <a:rPr lang="en-GB" smtClean="0"/>
              <a:t>18/07/2024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80990-B3A5-BC6D-CE5F-39DA48A937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14E34-6845-0289-FAF5-65629703CF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5C520-ADD5-4BFD-9E0B-CC0D6EAB321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22">
            <a:extLst>
              <a:ext uri="{FF2B5EF4-FFF2-40B4-BE49-F238E27FC236}">
                <a16:creationId xmlns:a16="http://schemas.microsoft.com/office/drawing/2014/main" id="{12E550A0-0AE4-63EE-FC99-7EBC44188086}"/>
              </a:ext>
            </a:extLst>
          </p:cNvPr>
          <p:cNvSpPr/>
          <p:nvPr userDrawn="1"/>
        </p:nvSpPr>
        <p:spPr>
          <a:xfrm>
            <a:off x="230944" y="8250382"/>
            <a:ext cx="3842294" cy="1745738"/>
          </a:xfrm>
          <a:custGeom>
            <a:avLst/>
            <a:gdLst/>
            <a:ahLst/>
            <a:cxnLst/>
            <a:rect l="l" t="t" r="r" b="b"/>
            <a:pathLst>
              <a:path w="4111676" h="1856886">
                <a:moveTo>
                  <a:pt x="0" y="0"/>
                </a:moveTo>
                <a:lnTo>
                  <a:pt x="4111675" y="0"/>
                </a:lnTo>
                <a:lnTo>
                  <a:pt x="4111675" y="1856885"/>
                </a:lnTo>
                <a:lnTo>
                  <a:pt x="0" y="185688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GB" sz="2700"/>
          </a:p>
        </p:txBody>
      </p:sp>
    </p:spTree>
    <p:extLst>
      <p:ext uri="{BB962C8B-B14F-4D97-AF65-F5344CB8AC3E}">
        <p14:creationId xmlns:p14="http://schemas.microsoft.com/office/powerpoint/2010/main" val="302115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hyperlink" Target="mailto:advice@hrchampions.co.u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Close-up of hands holding a pen&#10;&#10;Description automatically generated">
            <a:extLst>
              <a:ext uri="{FF2B5EF4-FFF2-40B4-BE49-F238E27FC236}">
                <a16:creationId xmlns:a16="http://schemas.microsoft.com/office/drawing/2014/main" id="{6F116613-6ECC-F810-B2A3-9D9C7FB73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414" y="147"/>
            <a:ext cx="7138151" cy="1035793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-2292491">
            <a:off x="11971514" y="3358915"/>
            <a:ext cx="1062487" cy="6734838"/>
            <a:chOff x="0" y="0"/>
            <a:chExt cx="279832" cy="177378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9832" cy="1773784"/>
            </a:xfrm>
            <a:custGeom>
              <a:avLst/>
              <a:gdLst/>
              <a:ahLst/>
              <a:cxnLst/>
              <a:rect l="l" t="t" r="r" b="b"/>
              <a:pathLst>
                <a:path w="279832" h="1773784">
                  <a:moveTo>
                    <a:pt x="0" y="0"/>
                  </a:moveTo>
                  <a:lnTo>
                    <a:pt x="279832" y="0"/>
                  </a:lnTo>
                  <a:lnTo>
                    <a:pt x="279832" y="1773784"/>
                  </a:lnTo>
                  <a:lnTo>
                    <a:pt x="0" y="1773784"/>
                  </a:lnTo>
                  <a:close/>
                </a:path>
              </a:pathLst>
            </a:custGeom>
            <a:solidFill>
              <a:srgbClr val="698BDB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66675"/>
              <a:ext cx="279832" cy="18404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7221385">
            <a:off x="13101531" y="9401040"/>
            <a:ext cx="2523952" cy="953058"/>
            <a:chOff x="0" y="0"/>
            <a:chExt cx="1614384" cy="6096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14384" cy="609600"/>
            </a:xfrm>
            <a:custGeom>
              <a:avLst/>
              <a:gdLst/>
              <a:ahLst/>
              <a:cxnLst/>
              <a:rect l="l" t="t" r="r" b="b"/>
              <a:pathLst>
                <a:path w="1614384" h="609600">
                  <a:moveTo>
                    <a:pt x="203200" y="0"/>
                  </a:moveTo>
                  <a:lnTo>
                    <a:pt x="1614384" y="0"/>
                  </a:lnTo>
                  <a:lnTo>
                    <a:pt x="1411184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698BDB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01600" y="-66675"/>
              <a:ext cx="1411184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7221385">
            <a:off x="11008943" y="8901445"/>
            <a:ext cx="3837666" cy="980188"/>
            <a:chOff x="0" y="0"/>
            <a:chExt cx="2454669" cy="37724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54669" cy="377249"/>
            </a:xfrm>
            <a:custGeom>
              <a:avLst/>
              <a:gdLst/>
              <a:ahLst/>
              <a:cxnLst/>
              <a:rect l="l" t="t" r="r" b="b"/>
              <a:pathLst>
                <a:path w="2454669" h="377249">
                  <a:moveTo>
                    <a:pt x="203200" y="0"/>
                  </a:moveTo>
                  <a:lnTo>
                    <a:pt x="2454669" y="0"/>
                  </a:lnTo>
                  <a:lnTo>
                    <a:pt x="2251469" y="377249"/>
                  </a:lnTo>
                  <a:lnTo>
                    <a:pt x="0" y="37724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698BDB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01600" y="-66675"/>
              <a:ext cx="2251469" cy="4439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dirty="0"/>
            </a:p>
          </p:txBody>
        </p:sp>
      </p:grpSp>
      <p:grpSp>
        <p:nvGrpSpPr>
          <p:cNvPr id="13" name="Group 13"/>
          <p:cNvGrpSpPr/>
          <p:nvPr/>
        </p:nvGrpSpPr>
        <p:grpSpPr>
          <a:xfrm rot="7091654">
            <a:off x="9417935" y="957026"/>
            <a:ext cx="4138086" cy="589796"/>
            <a:chOff x="0" y="0"/>
            <a:chExt cx="2646825" cy="377249"/>
          </a:xfrm>
          <a:solidFill>
            <a:srgbClr val="698BDB"/>
          </a:solidFill>
        </p:grpSpPr>
        <p:sp>
          <p:nvSpPr>
            <p:cNvPr id="14" name="Freeform 14"/>
            <p:cNvSpPr/>
            <p:nvPr/>
          </p:nvSpPr>
          <p:spPr>
            <a:xfrm>
              <a:off x="0" y="0"/>
              <a:ext cx="2646825" cy="377249"/>
            </a:xfrm>
            <a:custGeom>
              <a:avLst/>
              <a:gdLst/>
              <a:ahLst/>
              <a:cxnLst/>
              <a:rect l="l" t="t" r="r" b="b"/>
              <a:pathLst>
                <a:path w="2646825" h="377249">
                  <a:moveTo>
                    <a:pt x="203200" y="0"/>
                  </a:moveTo>
                  <a:lnTo>
                    <a:pt x="2646825" y="0"/>
                  </a:lnTo>
                  <a:lnTo>
                    <a:pt x="2443625" y="377249"/>
                  </a:lnTo>
                  <a:lnTo>
                    <a:pt x="0" y="377249"/>
                  </a:lnTo>
                  <a:lnTo>
                    <a:pt x="20320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01600" y="-66675"/>
              <a:ext cx="2443625" cy="44392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1710481">
            <a:off x="11533776" y="-1617267"/>
            <a:ext cx="1062487" cy="6686550"/>
            <a:chOff x="0" y="0"/>
            <a:chExt cx="279832" cy="1761067"/>
          </a:xfrm>
          <a:solidFill>
            <a:srgbClr val="698BDB"/>
          </a:solidFill>
        </p:grpSpPr>
        <p:sp>
          <p:nvSpPr>
            <p:cNvPr id="17" name="Freeform 17"/>
            <p:cNvSpPr/>
            <p:nvPr/>
          </p:nvSpPr>
          <p:spPr>
            <a:xfrm>
              <a:off x="0" y="0"/>
              <a:ext cx="279832" cy="1761067"/>
            </a:xfrm>
            <a:custGeom>
              <a:avLst/>
              <a:gdLst/>
              <a:ahLst/>
              <a:cxnLst/>
              <a:rect l="l" t="t" r="r" b="b"/>
              <a:pathLst>
                <a:path w="279832" h="1761067">
                  <a:moveTo>
                    <a:pt x="0" y="0"/>
                  </a:moveTo>
                  <a:lnTo>
                    <a:pt x="279832" y="0"/>
                  </a:lnTo>
                  <a:lnTo>
                    <a:pt x="279832" y="1761067"/>
                  </a:lnTo>
                  <a:lnTo>
                    <a:pt x="0" y="176106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66675"/>
              <a:ext cx="279832" cy="1827742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2457560">
            <a:off x="18327596" y="-72850"/>
            <a:ext cx="2208710" cy="14588015"/>
            <a:chOff x="0" y="0"/>
            <a:chExt cx="581718" cy="384211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81718" cy="3842111"/>
            </a:xfrm>
            <a:custGeom>
              <a:avLst/>
              <a:gdLst/>
              <a:ahLst/>
              <a:cxnLst/>
              <a:rect l="l" t="t" r="r" b="b"/>
              <a:pathLst>
                <a:path w="581718" h="3842111">
                  <a:moveTo>
                    <a:pt x="0" y="0"/>
                  </a:moveTo>
                  <a:lnTo>
                    <a:pt x="581718" y="0"/>
                  </a:lnTo>
                  <a:lnTo>
                    <a:pt x="581718" y="3842111"/>
                  </a:lnTo>
                  <a:lnTo>
                    <a:pt x="0" y="3842111"/>
                  </a:lnTo>
                  <a:close/>
                </a:path>
              </a:pathLst>
            </a:custGeom>
            <a:solidFill>
              <a:srgbClr val="698BDB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66675"/>
              <a:ext cx="581718" cy="39087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464956" y="8232762"/>
            <a:ext cx="4111676" cy="1856886"/>
          </a:xfrm>
          <a:custGeom>
            <a:avLst/>
            <a:gdLst/>
            <a:ahLst/>
            <a:cxnLst/>
            <a:rect l="l" t="t" r="r" b="b"/>
            <a:pathLst>
              <a:path w="4111676" h="1856886">
                <a:moveTo>
                  <a:pt x="0" y="0"/>
                </a:moveTo>
                <a:lnTo>
                  <a:pt x="4111675" y="0"/>
                </a:lnTo>
                <a:lnTo>
                  <a:pt x="4111675" y="1856885"/>
                </a:lnTo>
                <a:lnTo>
                  <a:pt x="0" y="18568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TextBox 23"/>
          <p:cNvSpPr txBox="1"/>
          <p:nvPr/>
        </p:nvSpPr>
        <p:spPr>
          <a:xfrm>
            <a:off x="880879" y="6405783"/>
            <a:ext cx="9303332" cy="11777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60"/>
              </a:lnSpc>
              <a:spcBef>
                <a:spcPct val="0"/>
              </a:spcBef>
            </a:pPr>
            <a:r>
              <a:rPr lang="en-US" sz="3600" b="1" spc="748" dirty="0">
                <a:solidFill>
                  <a:srgbClr val="000000"/>
                </a:solidFill>
                <a:latin typeface="Poppins Medium"/>
              </a:rPr>
              <a:t>Cathy O’Donoghue</a:t>
            </a:r>
          </a:p>
          <a:p>
            <a:pPr>
              <a:lnSpc>
                <a:spcPts val="4760"/>
              </a:lnSpc>
              <a:spcBef>
                <a:spcPct val="0"/>
              </a:spcBef>
            </a:pPr>
            <a:r>
              <a:rPr lang="en-US" sz="2800" spc="748" dirty="0">
                <a:solidFill>
                  <a:srgbClr val="000000"/>
                </a:solidFill>
                <a:latin typeface="Poppins Medium"/>
              </a:rPr>
              <a:t>Managing Director, HR Champions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80879" y="2073626"/>
            <a:ext cx="16851950" cy="38087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900"/>
              </a:lnSpc>
            </a:pPr>
            <a:r>
              <a:rPr lang="en-US" sz="8200" b="1" dirty="0">
                <a:solidFill>
                  <a:srgbClr val="060644"/>
                </a:solidFill>
              </a:rPr>
              <a:t>Effective Inductions,</a:t>
            </a:r>
          </a:p>
          <a:p>
            <a:pPr>
              <a:lnSpc>
                <a:spcPts val="9900"/>
              </a:lnSpc>
            </a:pPr>
            <a:r>
              <a:rPr lang="en-US" sz="8200" b="1" dirty="0">
                <a:solidFill>
                  <a:srgbClr val="060644"/>
                </a:solidFill>
              </a:rPr>
              <a:t>Purposeful Probation</a:t>
            </a:r>
          </a:p>
          <a:p>
            <a:pPr>
              <a:lnSpc>
                <a:spcPts val="9900"/>
              </a:lnSpc>
            </a:pPr>
            <a:endParaRPr lang="en-US" sz="9000" b="1" dirty="0">
              <a:solidFill>
                <a:srgbClr val="060644"/>
              </a:solidFill>
            </a:endParaRPr>
          </a:p>
        </p:txBody>
      </p:sp>
      <p:grpSp>
        <p:nvGrpSpPr>
          <p:cNvPr id="33" name="Group 13">
            <a:extLst>
              <a:ext uri="{FF2B5EF4-FFF2-40B4-BE49-F238E27FC236}">
                <a16:creationId xmlns:a16="http://schemas.microsoft.com/office/drawing/2014/main" id="{12CC006E-02DB-5B56-6093-1694998BF35A}"/>
              </a:ext>
            </a:extLst>
          </p:cNvPr>
          <p:cNvGrpSpPr/>
          <p:nvPr/>
        </p:nvGrpSpPr>
        <p:grpSpPr>
          <a:xfrm rot="7091654">
            <a:off x="9050087" y="467951"/>
            <a:ext cx="4138086" cy="589796"/>
            <a:chOff x="0" y="0"/>
            <a:chExt cx="2646825" cy="377249"/>
          </a:xfrm>
          <a:solidFill>
            <a:srgbClr val="698BDB"/>
          </a:solidFill>
        </p:grpSpPr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96CB7B06-5E68-5587-206D-06817B51F8ED}"/>
                </a:ext>
              </a:extLst>
            </p:cNvPr>
            <p:cNvSpPr/>
            <p:nvPr/>
          </p:nvSpPr>
          <p:spPr>
            <a:xfrm>
              <a:off x="0" y="0"/>
              <a:ext cx="2646825" cy="377249"/>
            </a:xfrm>
            <a:custGeom>
              <a:avLst/>
              <a:gdLst/>
              <a:ahLst/>
              <a:cxnLst/>
              <a:rect l="l" t="t" r="r" b="b"/>
              <a:pathLst>
                <a:path w="2646825" h="377249">
                  <a:moveTo>
                    <a:pt x="203200" y="0"/>
                  </a:moveTo>
                  <a:lnTo>
                    <a:pt x="2646825" y="0"/>
                  </a:lnTo>
                  <a:lnTo>
                    <a:pt x="2443625" y="377249"/>
                  </a:lnTo>
                  <a:lnTo>
                    <a:pt x="0" y="377249"/>
                  </a:lnTo>
                  <a:lnTo>
                    <a:pt x="20320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15">
              <a:extLst>
                <a:ext uri="{FF2B5EF4-FFF2-40B4-BE49-F238E27FC236}">
                  <a16:creationId xmlns:a16="http://schemas.microsoft.com/office/drawing/2014/main" id="{26D7596B-1F25-A1B0-043F-578D122689F2}"/>
                </a:ext>
              </a:extLst>
            </p:cNvPr>
            <p:cNvSpPr txBox="1"/>
            <p:nvPr/>
          </p:nvSpPr>
          <p:spPr>
            <a:xfrm>
              <a:off x="101600" y="-66675"/>
              <a:ext cx="2443625" cy="44392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36" name="Group 4">
            <a:extLst>
              <a:ext uri="{FF2B5EF4-FFF2-40B4-BE49-F238E27FC236}">
                <a16:creationId xmlns:a16="http://schemas.microsoft.com/office/drawing/2014/main" id="{FB195CCF-3302-CBAE-90DA-6015CF843D0B}"/>
              </a:ext>
            </a:extLst>
          </p:cNvPr>
          <p:cNvGrpSpPr/>
          <p:nvPr/>
        </p:nvGrpSpPr>
        <p:grpSpPr>
          <a:xfrm rot="-2292491">
            <a:off x="12569263" y="5201275"/>
            <a:ext cx="1062487" cy="6734838"/>
            <a:chOff x="0" y="0"/>
            <a:chExt cx="279832" cy="1773784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C8B1BADD-60E0-606D-F7F8-9D5144BFE775}"/>
                </a:ext>
              </a:extLst>
            </p:cNvPr>
            <p:cNvSpPr/>
            <p:nvPr/>
          </p:nvSpPr>
          <p:spPr>
            <a:xfrm>
              <a:off x="0" y="0"/>
              <a:ext cx="279832" cy="1773784"/>
            </a:xfrm>
            <a:custGeom>
              <a:avLst/>
              <a:gdLst/>
              <a:ahLst/>
              <a:cxnLst/>
              <a:rect l="l" t="t" r="r" b="b"/>
              <a:pathLst>
                <a:path w="279832" h="1773784">
                  <a:moveTo>
                    <a:pt x="0" y="0"/>
                  </a:moveTo>
                  <a:lnTo>
                    <a:pt x="279832" y="0"/>
                  </a:lnTo>
                  <a:lnTo>
                    <a:pt x="279832" y="1773784"/>
                  </a:lnTo>
                  <a:lnTo>
                    <a:pt x="0" y="1773784"/>
                  </a:lnTo>
                  <a:close/>
                </a:path>
              </a:pathLst>
            </a:custGeom>
            <a:solidFill>
              <a:srgbClr val="698BDB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6">
              <a:extLst>
                <a:ext uri="{FF2B5EF4-FFF2-40B4-BE49-F238E27FC236}">
                  <a16:creationId xmlns:a16="http://schemas.microsoft.com/office/drawing/2014/main" id="{FD9816A4-2761-8C55-E1FE-A7C50D3A6524}"/>
                </a:ext>
              </a:extLst>
            </p:cNvPr>
            <p:cNvSpPr txBox="1"/>
            <p:nvPr/>
          </p:nvSpPr>
          <p:spPr>
            <a:xfrm>
              <a:off x="0" y="-66675"/>
              <a:ext cx="279832" cy="18404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39" name="Group 4">
            <a:extLst>
              <a:ext uri="{FF2B5EF4-FFF2-40B4-BE49-F238E27FC236}">
                <a16:creationId xmlns:a16="http://schemas.microsoft.com/office/drawing/2014/main" id="{A1A36496-777D-A2B3-61D6-934B6F54A168}"/>
              </a:ext>
            </a:extLst>
          </p:cNvPr>
          <p:cNvGrpSpPr/>
          <p:nvPr/>
        </p:nvGrpSpPr>
        <p:grpSpPr>
          <a:xfrm rot="-2292491">
            <a:off x="12523675" y="6473704"/>
            <a:ext cx="1062487" cy="6734838"/>
            <a:chOff x="0" y="0"/>
            <a:chExt cx="279832" cy="1773784"/>
          </a:xfrm>
        </p:grpSpPr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E758AB13-4A57-292C-D12C-EDB192CDD075}"/>
                </a:ext>
              </a:extLst>
            </p:cNvPr>
            <p:cNvSpPr/>
            <p:nvPr/>
          </p:nvSpPr>
          <p:spPr>
            <a:xfrm>
              <a:off x="0" y="0"/>
              <a:ext cx="279832" cy="1773784"/>
            </a:xfrm>
            <a:custGeom>
              <a:avLst/>
              <a:gdLst/>
              <a:ahLst/>
              <a:cxnLst/>
              <a:rect l="l" t="t" r="r" b="b"/>
              <a:pathLst>
                <a:path w="279832" h="1773784">
                  <a:moveTo>
                    <a:pt x="0" y="0"/>
                  </a:moveTo>
                  <a:lnTo>
                    <a:pt x="279832" y="0"/>
                  </a:lnTo>
                  <a:lnTo>
                    <a:pt x="279832" y="1773784"/>
                  </a:lnTo>
                  <a:lnTo>
                    <a:pt x="0" y="1773784"/>
                  </a:lnTo>
                  <a:close/>
                </a:path>
              </a:pathLst>
            </a:custGeom>
            <a:solidFill>
              <a:srgbClr val="698BDB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TextBox 6">
              <a:extLst>
                <a:ext uri="{FF2B5EF4-FFF2-40B4-BE49-F238E27FC236}">
                  <a16:creationId xmlns:a16="http://schemas.microsoft.com/office/drawing/2014/main" id="{396BD17D-5680-9195-00EE-68DC31600ECA}"/>
                </a:ext>
              </a:extLst>
            </p:cNvPr>
            <p:cNvSpPr txBox="1"/>
            <p:nvPr/>
          </p:nvSpPr>
          <p:spPr>
            <a:xfrm>
              <a:off x="0" y="-66675"/>
              <a:ext cx="279832" cy="18404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42" name="Group 4">
            <a:extLst>
              <a:ext uri="{FF2B5EF4-FFF2-40B4-BE49-F238E27FC236}">
                <a16:creationId xmlns:a16="http://schemas.microsoft.com/office/drawing/2014/main" id="{B845CD8E-6858-5A58-3191-DDFBD6620FB4}"/>
              </a:ext>
            </a:extLst>
          </p:cNvPr>
          <p:cNvGrpSpPr/>
          <p:nvPr/>
        </p:nvGrpSpPr>
        <p:grpSpPr>
          <a:xfrm>
            <a:off x="11171506" y="7943630"/>
            <a:ext cx="1062487" cy="3181574"/>
            <a:chOff x="0" y="0"/>
            <a:chExt cx="279832" cy="1773784"/>
          </a:xfrm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1A4302D8-400F-07E7-C110-07ED7A6009C7}"/>
                </a:ext>
              </a:extLst>
            </p:cNvPr>
            <p:cNvSpPr/>
            <p:nvPr/>
          </p:nvSpPr>
          <p:spPr>
            <a:xfrm>
              <a:off x="0" y="0"/>
              <a:ext cx="279832" cy="1773784"/>
            </a:xfrm>
            <a:custGeom>
              <a:avLst/>
              <a:gdLst/>
              <a:ahLst/>
              <a:cxnLst/>
              <a:rect l="l" t="t" r="r" b="b"/>
              <a:pathLst>
                <a:path w="279832" h="1773784">
                  <a:moveTo>
                    <a:pt x="0" y="0"/>
                  </a:moveTo>
                  <a:lnTo>
                    <a:pt x="279832" y="0"/>
                  </a:lnTo>
                  <a:lnTo>
                    <a:pt x="279832" y="1773784"/>
                  </a:lnTo>
                  <a:lnTo>
                    <a:pt x="0" y="1773784"/>
                  </a:lnTo>
                  <a:close/>
                </a:path>
              </a:pathLst>
            </a:custGeom>
            <a:solidFill>
              <a:srgbClr val="698BDB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TextBox 6">
              <a:extLst>
                <a:ext uri="{FF2B5EF4-FFF2-40B4-BE49-F238E27FC236}">
                  <a16:creationId xmlns:a16="http://schemas.microsoft.com/office/drawing/2014/main" id="{1BE23278-EF93-C73B-FA65-48886591FFC5}"/>
                </a:ext>
              </a:extLst>
            </p:cNvPr>
            <p:cNvSpPr txBox="1"/>
            <p:nvPr/>
          </p:nvSpPr>
          <p:spPr>
            <a:xfrm>
              <a:off x="0" y="-66675"/>
              <a:ext cx="279832" cy="18404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557AA2-2222-E497-ADB5-70E2FA4AD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DA681BA3-1843-B5AC-9C77-06DBCC840AC6}"/>
              </a:ext>
            </a:extLst>
          </p:cNvPr>
          <p:cNvSpPr/>
          <p:nvPr/>
        </p:nvSpPr>
        <p:spPr>
          <a:xfrm>
            <a:off x="3869120" y="4463801"/>
            <a:ext cx="2015807" cy="2383772"/>
          </a:xfrm>
          <a:custGeom>
            <a:avLst/>
            <a:gdLst/>
            <a:ahLst/>
            <a:cxnLst/>
            <a:rect l="l" t="t" r="r" b="b"/>
            <a:pathLst>
              <a:path w="2015807" h="2383772">
                <a:moveTo>
                  <a:pt x="0" y="0"/>
                </a:moveTo>
                <a:lnTo>
                  <a:pt x="2015808" y="0"/>
                </a:lnTo>
                <a:lnTo>
                  <a:pt x="2015808" y="2383772"/>
                </a:lnTo>
                <a:lnTo>
                  <a:pt x="0" y="23837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2580" t="-42720" r="-79319" b="-14642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2DC43EF-7B83-5EA6-173D-B87CEADC57AB}"/>
              </a:ext>
            </a:extLst>
          </p:cNvPr>
          <p:cNvSpPr txBox="1"/>
          <p:nvPr/>
        </p:nvSpPr>
        <p:spPr>
          <a:xfrm>
            <a:off x="3105019" y="606033"/>
            <a:ext cx="12333548" cy="105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01"/>
              </a:lnSpc>
            </a:pPr>
            <a:r>
              <a:rPr lang="en-US" sz="8201" spc="83" dirty="0">
                <a:solidFill>
                  <a:srgbClr val="22428E"/>
                </a:solidFill>
                <a:latin typeface="Proxima Nova" panose="020B0604020202020204"/>
              </a:rPr>
              <a:t>Thank you!</a:t>
            </a:r>
            <a:endParaRPr lang="en-US" dirty="0">
              <a:latin typeface="Proxima Nova" panose="020B060402020202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B1614B-328D-1D95-F5DF-06F1AE61C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9120" y="1843118"/>
            <a:ext cx="2143125" cy="2143125"/>
          </a:xfrm>
          <a:prstGeom prst="rect">
            <a:avLst/>
          </a:prstGeom>
        </p:spPr>
      </p:pic>
      <p:pic>
        <p:nvPicPr>
          <p:cNvPr id="10" name="Picture 9" descr="3D yellow star">
            <a:extLst>
              <a:ext uri="{FF2B5EF4-FFF2-40B4-BE49-F238E27FC236}">
                <a16:creationId xmlns:a16="http://schemas.microsoft.com/office/drawing/2014/main" id="{EFD45237-6A2F-62F3-B666-FEAB45B276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545" y="6847572"/>
            <a:ext cx="2833395" cy="28333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015B30-B167-CFFF-698D-9F59D58D5CC6}"/>
              </a:ext>
            </a:extLst>
          </p:cNvPr>
          <p:cNvSpPr txBox="1"/>
          <p:nvPr/>
        </p:nvSpPr>
        <p:spPr>
          <a:xfrm>
            <a:off x="6476430" y="2416583"/>
            <a:ext cx="11550207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80" indent="-285780">
              <a:buFont typeface="Arial" panose="020B0604020202020204" pitchFamily="34" charset="0"/>
              <a:buChar char="•"/>
            </a:pPr>
            <a:r>
              <a:rPr lang="en-GB" sz="3200" dirty="0">
                <a:latin typeface="Proxima Nova" panose="020B0604020202020204"/>
              </a:rPr>
              <a:t>Follow us on </a:t>
            </a:r>
            <a:r>
              <a:rPr lang="en-GB" sz="3200" dirty="0" err="1">
                <a:latin typeface="Proxima Nova" panose="020B0604020202020204"/>
              </a:rPr>
              <a:t>Linkedin</a:t>
            </a:r>
            <a:r>
              <a:rPr lang="en-GB" sz="3200" dirty="0">
                <a:latin typeface="Proxima Nova" panose="020B0604020202020204"/>
              </a:rPr>
              <a:t> and X!</a:t>
            </a:r>
          </a:p>
          <a:p>
            <a:r>
              <a:rPr lang="en-GB" sz="3200" dirty="0">
                <a:latin typeface="Proxima Nova" panose="020B0604020202020204"/>
              </a:rPr>
              <a:t>HR Champions </a:t>
            </a:r>
          </a:p>
          <a:p>
            <a:pPr marL="285780" indent="-28578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7E404B-9577-A0C0-9BFA-C4FCF7D7B535}"/>
              </a:ext>
            </a:extLst>
          </p:cNvPr>
          <p:cNvSpPr txBox="1"/>
          <p:nvPr/>
        </p:nvSpPr>
        <p:spPr>
          <a:xfrm>
            <a:off x="6476429" y="4870858"/>
            <a:ext cx="11550207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80" indent="-28578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FF0000"/>
                </a:solidFill>
                <a:latin typeface="Proxima Nova" panose="020B0604020202020204" charset="0"/>
              </a:rPr>
              <a:t>Need support?</a:t>
            </a:r>
          </a:p>
          <a:p>
            <a:r>
              <a:rPr lang="en-GB" sz="3200" dirty="0">
                <a:latin typeface="Proxima Nova" panose="020B0604020202020204" charset="0"/>
                <a:hlinkClick r:id="rId7"/>
              </a:rPr>
              <a:t>advice@hrchampions.co.uk</a:t>
            </a:r>
            <a:endParaRPr lang="en-GB" sz="3200" dirty="0">
              <a:latin typeface="Proxima Nova" panose="020B0604020202020204" charset="0"/>
            </a:endParaRPr>
          </a:p>
          <a:p>
            <a:r>
              <a:rPr lang="en-GB" sz="3200" dirty="0">
                <a:latin typeface="Proxima Nova" panose="020B0604020202020204" charset="0"/>
              </a:rPr>
              <a:t>01452 331331</a:t>
            </a:r>
          </a:p>
          <a:p>
            <a:pPr marL="285780" indent="-28578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E1FBC5-57C4-F99F-802A-CD098B795543}"/>
              </a:ext>
            </a:extLst>
          </p:cNvPr>
          <p:cNvSpPr txBox="1"/>
          <p:nvPr/>
        </p:nvSpPr>
        <p:spPr>
          <a:xfrm>
            <a:off x="6476429" y="7673290"/>
            <a:ext cx="11550207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80" indent="-285780">
              <a:buFont typeface="Arial" panose="020B0604020202020204" pitchFamily="34" charset="0"/>
              <a:buChar char="•"/>
            </a:pPr>
            <a:r>
              <a:rPr lang="en-GB" sz="3200" dirty="0">
                <a:latin typeface="Proxima Nova" panose="020B0604020202020204" charset="0"/>
              </a:rPr>
              <a:t>Visit hrchampions.co.uk/events to find out more about our free seminars and HR &amp; Employment Law events!</a:t>
            </a:r>
          </a:p>
          <a:p>
            <a:pPr marL="285780" indent="-28578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3FBF57-F456-8643-CE75-E554EE4086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3902" y="184311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09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4C12D-FE64-6237-3149-2E34283DA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0383" y="299219"/>
            <a:ext cx="9407235" cy="1139478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Proxima Nova Bold" panose="020B0604020202020204" charset="0"/>
              </a:rPr>
              <a:t>The Statistics </a:t>
            </a:r>
          </a:p>
        </p:txBody>
      </p:sp>
      <p:sp>
        <p:nvSpPr>
          <p:cNvPr id="28" name="Freeform 10">
            <a:extLst>
              <a:ext uri="{FF2B5EF4-FFF2-40B4-BE49-F238E27FC236}">
                <a16:creationId xmlns:a16="http://schemas.microsoft.com/office/drawing/2014/main" id="{2D18BCD2-9DFD-A1F4-D685-A115347D7BC4}"/>
              </a:ext>
            </a:extLst>
          </p:cNvPr>
          <p:cNvSpPr/>
          <p:nvPr/>
        </p:nvSpPr>
        <p:spPr>
          <a:xfrm>
            <a:off x="12608935" y="4374060"/>
            <a:ext cx="5434959" cy="1944561"/>
          </a:xfrm>
          <a:custGeom>
            <a:avLst/>
            <a:gdLst/>
            <a:ahLst/>
            <a:cxnLst/>
            <a:rect l="l" t="t" r="r" b="b"/>
            <a:pathLst>
              <a:path w="1280045" h="423031">
                <a:moveTo>
                  <a:pt x="18322" y="0"/>
                </a:moveTo>
                <a:lnTo>
                  <a:pt x="1261723" y="0"/>
                </a:lnTo>
                <a:cubicBezTo>
                  <a:pt x="1266583" y="0"/>
                  <a:pt x="1271243" y="1930"/>
                  <a:pt x="1274679" y="5366"/>
                </a:cubicBezTo>
                <a:cubicBezTo>
                  <a:pt x="1278115" y="8802"/>
                  <a:pt x="1280045" y="13463"/>
                  <a:pt x="1280045" y="18322"/>
                </a:cubicBezTo>
                <a:lnTo>
                  <a:pt x="1280045" y="404709"/>
                </a:lnTo>
                <a:cubicBezTo>
                  <a:pt x="1280045" y="414828"/>
                  <a:pt x="1271842" y="423031"/>
                  <a:pt x="1261723" y="423031"/>
                </a:cubicBezTo>
                <a:lnTo>
                  <a:pt x="18322" y="423031"/>
                </a:lnTo>
                <a:cubicBezTo>
                  <a:pt x="8203" y="423031"/>
                  <a:pt x="0" y="414828"/>
                  <a:pt x="0" y="404709"/>
                </a:cubicBezTo>
                <a:lnTo>
                  <a:pt x="0" y="18322"/>
                </a:lnTo>
                <a:cubicBezTo>
                  <a:pt x="0" y="8203"/>
                  <a:pt x="8203" y="0"/>
                  <a:pt x="18322" y="0"/>
                </a:cubicBezTo>
                <a:close/>
              </a:path>
            </a:pathLst>
          </a:custGeom>
          <a:solidFill>
            <a:srgbClr val="9FCFF9"/>
          </a:solidFill>
          <a:ln cap="sq">
            <a:noFill/>
            <a:prstDash val="solid"/>
            <a:miter/>
          </a:ln>
        </p:spPr>
        <p:txBody>
          <a:bodyPr anchor="ctr" anchorCtr="0"/>
          <a:lstStyle/>
          <a:p>
            <a:pPr algn="ctr">
              <a:lnSpc>
                <a:spcPts val="4680"/>
              </a:lnSpc>
            </a:pPr>
            <a:r>
              <a:rPr lang="en-US" sz="3600" b="1" u="sng" spc="39" dirty="0">
                <a:solidFill>
                  <a:srgbClr val="1F294C"/>
                </a:solidFill>
                <a:latin typeface="Proxima Nova Bold"/>
              </a:rPr>
              <a:t>40% </a:t>
            </a:r>
            <a:r>
              <a:rPr lang="en-US" sz="3600" b="1" spc="39" dirty="0">
                <a:solidFill>
                  <a:srgbClr val="1F294C"/>
                </a:solidFill>
                <a:latin typeface="Proxima Nova Bold"/>
              </a:rPr>
              <a:t>of new employees leave within the first 90 days</a:t>
            </a:r>
            <a:endParaRPr lang="en-US" sz="3600" spc="39" dirty="0">
              <a:solidFill>
                <a:srgbClr val="1F294C"/>
              </a:solidFill>
              <a:latin typeface="Proxima Nova Bold"/>
            </a:endParaRPr>
          </a:p>
        </p:txBody>
      </p:sp>
      <p:sp>
        <p:nvSpPr>
          <p:cNvPr id="36" name="Freeform 21">
            <a:extLst>
              <a:ext uri="{FF2B5EF4-FFF2-40B4-BE49-F238E27FC236}">
                <a16:creationId xmlns:a16="http://schemas.microsoft.com/office/drawing/2014/main" id="{45ECAE3B-B724-19DD-0729-630C2EC924B2}"/>
              </a:ext>
            </a:extLst>
          </p:cNvPr>
          <p:cNvSpPr/>
          <p:nvPr/>
        </p:nvSpPr>
        <p:spPr>
          <a:xfrm>
            <a:off x="16802101" y="8610808"/>
            <a:ext cx="1144751" cy="1464158"/>
          </a:xfrm>
          <a:custGeom>
            <a:avLst/>
            <a:gdLst/>
            <a:ahLst/>
            <a:cxnLst/>
            <a:rect l="l" t="t" r="r" b="b"/>
            <a:pathLst>
              <a:path w="1144167" h="1353022">
                <a:moveTo>
                  <a:pt x="0" y="0"/>
                </a:moveTo>
                <a:lnTo>
                  <a:pt x="1144167" y="0"/>
                </a:lnTo>
                <a:lnTo>
                  <a:pt x="1144167" y="1353023"/>
                </a:lnTo>
                <a:lnTo>
                  <a:pt x="0" y="13530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2580" t="-42720" r="-79319" b="-146422"/>
            </a:stretch>
          </a:blipFill>
        </p:spPr>
        <p:txBody>
          <a:bodyPr/>
          <a:lstStyle/>
          <a:p>
            <a:endParaRPr lang="en-GB" sz="2700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988FC764-4AF6-AAAE-BFE4-7F7CB194FD67}"/>
              </a:ext>
            </a:extLst>
          </p:cNvPr>
          <p:cNvSpPr/>
          <p:nvPr/>
        </p:nvSpPr>
        <p:spPr>
          <a:xfrm>
            <a:off x="3432179" y="6885220"/>
            <a:ext cx="5434956" cy="1944561"/>
          </a:xfrm>
          <a:custGeom>
            <a:avLst/>
            <a:gdLst/>
            <a:ahLst/>
            <a:cxnLst/>
            <a:rect l="l" t="t" r="r" b="b"/>
            <a:pathLst>
              <a:path w="1280045" h="423031">
                <a:moveTo>
                  <a:pt x="18322" y="0"/>
                </a:moveTo>
                <a:lnTo>
                  <a:pt x="1261723" y="0"/>
                </a:lnTo>
                <a:cubicBezTo>
                  <a:pt x="1266583" y="0"/>
                  <a:pt x="1271243" y="1930"/>
                  <a:pt x="1274679" y="5366"/>
                </a:cubicBezTo>
                <a:cubicBezTo>
                  <a:pt x="1278115" y="8802"/>
                  <a:pt x="1280045" y="13463"/>
                  <a:pt x="1280045" y="18322"/>
                </a:cubicBezTo>
                <a:lnTo>
                  <a:pt x="1280045" y="404709"/>
                </a:lnTo>
                <a:cubicBezTo>
                  <a:pt x="1280045" y="414828"/>
                  <a:pt x="1271842" y="423031"/>
                  <a:pt x="1261723" y="423031"/>
                </a:cubicBezTo>
                <a:lnTo>
                  <a:pt x="18322" y="423031"/>
                </a:lnTo>
                <a:cubicBezTo>
                  <a:pt x="8203" y="423031"/>
                  <a:pt x="0" y="414828"/>
                  <a:pt x="0" y="404709"/>
                </a:cubicBezTo>
                <a:lnTo>
                  <a:pt x="0" y="18322"/>
                </a:lnTo>
                <a:cubicBezTo>
                  <a:pt x="0" y="8203"/>
                  <a:pt x="8203" y="0"/>
                  <a:pt x="18322" y="0"/>
                </a:cubicBezTo>
                <a:close/>
              </a:path>
            </a:pathLst>
          </a:custGeom>
          <a:solidFill>
            <a:srgbClr val="9FCFF9"/>
          </a:solidFill>
          <a:ln cap="sq">
            <a:noFill/>
            <a:prstDash val="solid"/>
            <a:miter/>
          </a:ln>
        </p:spPr>
        <p:txBody>
          <a:bodyPr anchor="ctr" anchorCtr="0"/>
          <a:lstStyle/>
          <a:p>
            <a:pPr algn="ctr">
              <a:lnSpc>
                <a:spcPts val="4680"/>
              </a:lnSpc>
            </a:pPr>
            <a:r>
              <a:rPr lang="en-US" sz="3600" spc="39" dirty="0">
                <a:solidFill>
                  <a:srgbClr val="1F294C"/>
                </a:solidFill>
                <a:latin typeface="Proxima Nova Bold"/>
              </a:rPr>
              <a:t>Good induction process improves retention by </a:t>
            </a:r>
            <a:r>
              <a:rPr lang="en-US" sz="3600" u="sng" spc="39" dirty="0">
                <a:solidFill>
                  <a:srgbClr val="1F294C"/>
                </a:solidFill>
                <a:latin typeface="Proxima Nova Bold"/>
              </a:rPr>
              <a:t>82%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BC0B6824-E7BE-3893-7B05-CE4356353A44}"/>
              </a:ext>
            </a:extLst>
          </p:cNvPr>
          <p:cNvSpPr/>
          <p:nvPr/>
        </p:nvSpPr>
        <p:spPr>
          <a:xfrm>
            <a:off x="9893867" y="6931948"/>
            <a:ext cx="5432547" cy="1944561"/>
          </a:xfrm>
          <a:custGeom>
            <a:avLst/>
            <a:gdLst/>
            <a:ahLst/>
            <a:cxnLst/>
            <a:rect l="l" t="t" r="r" b="b"/>
            <a:pathLst>
              <a:path w="1280045" h="423031">
                <a:moveTo>
                  <a:pt x="18322" y="0"/>
                </a:moveTo>
                <a:lnTo>
                  <a:pt x="1261723" y="0"/>
                </a:lnTo>
                <a:cubicBezTo>
                  <a:pt x="1266583" y="0"/>
                  <a:pt x="1271243" y="1930"/>
                  <a:pt x="1274679" y="5366"/>
                </a:cubicBezTo>
                <a:cubicBezTo>
                  <a:pt x="1278115" y="8802"/>
                  <a:pt x="1280045" y="13463"/>
                  <a:pt x="1280045" y="18322"/>
                </a:cubicBezTo>
                <a:lnTo>
                  <a:pt x="1280045" y="404709"/>
                </a:lnTo>
                <a:cubicBezTo>
                  <a:pt x="1280045" y="414828"/>
                  <a:pt x="1271842" y="423031"/>
                  <a:pt x="1261723" y="423031"/>
                </a:cubicBezTo>
                <a:lnTo>
                  <a:pt x="18322" y="423031"/>
                </a:lnTo>
                <a:cubicBezTo>
                  <a:pt x="8203" y="423031"/>
                  <a:pt x="0" y="414828"/>
                  <a:pt x="0" y="404709"/>
                </a:cubicBezTo>
                <a:lnTo>
                  <a:pt x="0" y="18322"/>
                </a:lnTo>
                <a:cubicBezTo>
                  <a:pt x="0" y="8203"/>
                  <a:pt x="8203" y="0"/>
                  <a:pt x="18322" y="0"/>
                </a:cubicBezTo>
                <a:close/>
              </a:path>
            </a:pathLst>
          </a:custGeom>
          <a:solidFill>
            <a:srgbClr val="9FCFF9"/>
          </a:solidFill>
          <a:ln cap="sq">
            <a:noFill/>
            <a:prstDash val="solid"/>
            <a:miter/>
          </a:ln>
        </p:spPr>
        <p:txBody>
          <a:bodyPr anchor="ctr" anchorCtr="0"/>
          <a:lstStyle/>
          <a:p>
            <a:pPr algn="ctr">
              <a:lnSpc>
                <a:spcPts val="4680"/>
              </a:lnSpc>
            </a:pPr>
            <a:r>
              <a:rPr lang="en-US" sz="3600" b="1" u="sng" spc="39" dirty="0">
                <a:solidFill>
                  <a:srgbClr val="1F294C"/>
                </a:solidFill>
                <a:latin typeface="Proxima Nova Bold"/>
              </a:rPr>
              <a:t>4/5 </a:t>
            </a:r>
            <a:r>
              <a:rPr lang="en-US" sz="3600" b="1" spc="39" dirty="0">
                <a:solidFill>
                  <a:srgbClr val="1F294C"/>
                </a:solidFill>
                <a:latin typeface="Proxima Nova Bold"/>
              </a:rPr>
              <a:t>employees state onboarding </a:t>
            </a:r>
            <a:r>
              <a:rPr lang="en-US" sz="3600" b="1" spc="39" dirty="0" err="1">
                <a:solidFill>
                  <a:srgbClr val="1F294C"/>
                </a:solidFill>
                <a:latin typeface="Proxima Nova Bold"/>
              </a:rPr>
              <a:t>programmes</a:t>
            </a:r>
            <a:r>
              <a:rPr lang="en-US" sz="3600" b="1" spc="39" dirty="0">
                <a:solidFill>
                  <a:srgbClr val="1F294C"/>
                </a:solidFill>
                <a:latin typeface="Proxima Nova Bold"/>
              </a:rPr>
              <a:t> help them integrate</a:t>
            </a:r>
            <a:endParaRPr lang="en-US" sz="3600" spc="39" dirty="0">
              <a:solidFill>
                <a:srgbClr val="1F294C"/>
              </a:solidFill>
              <a:latin typeface="Proxima Nova Bold"/>
            </a:endParaRP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4E0B5C6B-FA7B-A4BB-78CC-378FFA63B3F6}"/>
              </a:ext>
            </a:extLst>
          </p:cNvPr>
          <p:cNvSpPr/>
          <p:nvPr/>
        </p:nvSpPr>
        <p:spPr>
          <a:xfrm>
            <a:off x="246516" y="4374059"/>
            <a:ext cx="5432547" cy="1944561"/>
          </a:xfrm>
          <a:custGeom>
            <a:avLst/>
            <a:gdLst/>
            <a:ahLst/>
            <a:cxnLst/>
            <a:rect l="l" t="t" r="r" b="b"/>
            <a:pathLst>
              <a:path w="1280045" h="423031">
                <a:moveTo>
                  <a:pt x="18322" y="0"/>
                </a:moveTo>
                <a:lnTo>
                  <a:pt x="1261723" y="0"/>
                </a:lnTo>
                <a:cubicBezTo>
                  <a:pt x="1266583" y="0"/>
                  <a:pt x="1271243" y="1930"/>
                  <a:pt x="1274679" y="5366"/>
                </a:cubicBezTo>
                <a:cubicBezTo>
                  <a:pt x="1278115" y="8802"/>
                  <a:pt x="1280045" y="13463"/>
                  <a:pt x="1280045" y="18322"/>
                </a:cubicBezTo>
                <a:lnTo>
                  <a:pt x="1280045" y="404709"/>
                </a:lnTo>
                <a:cubicBezTo>
                  <a:pt x="1280045" y="414828"/>
                  <a:pt x="1271842" y="423031"/>
                  <a:pt x="1261723" y="423031"/>
                </a:cubicBezTo>
                <a:lnTo>
                  <a:pt x="18322" y="423031"/>
                </a:lnTo>
                <a:cubicBezTo>
                  <a:pt x="8203" y="423031"/>
                  <a:pt x="0" y="414828"/>
                  <a:pt x="0" y="404709"/>
                </a:cubicBezTo>
                <a:lnTo>
                  <a:pt x="0" y="18322"/>
                </a:lnTo>
                <a:cubicBezTo>
                  <a:pt x="0" y="8203"/>
                  <a:pt x="8203" y="0"/>
                  <a:pt x="18322" y="0"/>
                </a:cubicBezTo>
                <a:close/>
              </a:path>
            </a:pathLst>
          </a:custGeom>
          <a:solidFill>
            <a:srgbClr val="9FCFF9"/>
          </a:solidFill>
          <a:ln cap="sq">
            <a:noFill/>
            <a:prstDash val="solid"/>
            <a:miter/>
          </a:ln>
        </p:spPr>
        <p:txBody>
          <a:bodyPr anchor="ctr" anchorCtr="0"/>
          <a:lstStyle/>
          <a:p>
            <a:pPr algn="ctr">
              <a:lnSpc>
                <a:spcPts val="4680"/>
              </a:lnSpc>
            </a:pPr>
            <a:r>
              <a:rPr lang="en-US" sz="3600" b="1" spc="39" dirty="0">
                <a:solidFill>
                  <a:srgbClr val="1F294C"/>
                </a:solidFill>
                <a:latin typeface="Proxima Nova Bold"/>
              </a:rPr>
              <a:t>Job satisfaction </a:t>
            </a:r>
            <a:r>
              <a:rPr lang="en-US" sz="3600" b="1" u="sng" spc="39" dirty="0">
                <a:solidFill>
                  <a:srgbClr val="1F294C"/>
                </a:solidFill>
                <a:latin typeface="Proxima Nova Bold"/>
              </a:rPr>
              <a:t>2.6 times highe</a:t>
            </a:r>
            <a:r>
              <a:rPr lang="en-US" sz="3600" b="1" spc="39" dirty="0">
                <a:solidFill>
                  <a:srgbClr val="1F294C"/>
                </a:solidFill>
                <a:latin typeface="Proxima Nova Bold"/>
              </a:rPr>
              <a:t>r after efficient induction</a:t>
            </a:r>
            <a:endParaRPr lang="en-US" sz="3600" spc="39" dirty="0">
              <a:solidFill>
                <a:srgbClr val="1F294C"/>
              </a:solidFill>
              <a:latin typeface="Proxima Nova Bold"/>
            </a:endParaRPr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61194159-BEAE-2EB8-F29D-E2527ADBFDE8}"/>
              </a:ext>
            </a:extLst>
          </p:cNvPr>
          <p:cNvSpPr/>
          <p:nvPr/>
        </p:nvSpPr>
        <p:spPr>
          <a:xfrm>
            <a:off x="12608936" y="1088155"/>
            <a:ext cx="5434959" cy="1944561"/>
          </a:xfrm>
          <a:custGeom>
            <a:avLst/>
            <a:gdLst/>
            <a:ahLst/>
            <a:cxnLst/>
            <a:rect l="l" t="t" r="r" b="b"/>
            <a:pathLst>
              <a:path w="1280045" h="423031">
                <a:moveTo>
                  <a:pt x="18322" y="0"/>
                </a:moveTo>
                <a:lnTo>
                  <a:pt x="1261723" y="0"/>
                </a:lnTo>
                <a:cubicBezTo>
                  <a:pt x="1266583" y="0"/>
                  <a:pt x="1271243" y="1930"/>
                  <a:pt x="1274679" y="5366"/>
                </a:cubicBezTo>
                <a:cubicBezTo>
                  <a:pt x="1278115" y="8802"/>
                  <a:pt x="1280045" y="13463"/>
                  <a:pt x="1280045" y="18322"/>
                </a:cubicBezTo>
                <a:lnTo>
                  <a:pt x="1280045" y="404709"/>
                </a:lnTo>
                <a:cubicBezTo>
                  <a:pt x="1280045" y="414828"/>
                  <a:pt x="1271842" y="423031"/>
                  <a:pt x="1261723" y="423031"/>
                </a:cubicBezTo>
                <a:lnTo>
                  <a:pt x="18322" y="423031"/>
                </a:lnTo>
                <a:cubicBezTo>
                  <a:pt x="8203" y="423031"/>
                  <a:pt x="0" y="414828"/>
                  <a:pt x="0" y="404709"/>
                </a:cubicBezTo>
                <a:lnTo>
                  <a:pt x="0" y="18322"/>
                </a:lnTo>
                <a:cubicBezTo>
                  <a:pt x="0" y="8203"/>
                  <a:pt x="8203" y="0"/>
                  <a:pt x="18322" y="0"/>
                </a:cubicBezTo>
                <a:close/>
              </a:path>
            </a:pathLst>
          </a:custGeom>
          <a:solidFill>
            <a:srgbClr val="9FCFF9"/>
          </a:solidFill>
          <a:ln cap="sq">
            <a:noFill/>
            <a:prstDash val="solid"/>
            <a:miter/>
          </a:ln>
        </p:spPr>
        <p:txBody>
          <a:bodyPr anchor="ctr" anchorCtr="0"/>
          <a:lstStyle/>
          <a:p>
            <a:pPr algn="ctr">
              <a:lnSpc>
                <a:spcPts val="4680"/>
              </a:lnSpc>
            </a:pPr>
            <a:r>
              <a:rPr lang="en-US" sz="3600" b="1" spc="39" dirty="0">
                <a:solidFill>
                  <a:srgbClr val="1F294C"/>
                </a:solidFill>
                <a:latin typeface="Proxima Nova Bold"/>
              </a:rPr>
              <a:t>On average, it takes </a:t>
            </a:r>
            <a:r>
              <a:rPr lang="en-US" sz="3600" b="1" u="sng" spc="39" dirty="0">
                <a:solidFill>
                  <a:srgbClr val="1F294C"/>
                </a:solidFill>
                <a:latin typeface="Proxima Nova Bold"/>
              </a:rPr>
              <a:t>6 months</a:t>
            </a:r>
            <a:r>
              <a:rPr lang="en-US" sz="3600" spc="39" dirty="0">
                <a:solidFill>
                  <a:srgbClr val="1F294C"/>
                </a:solidFill>
                <a:latin typeface="Proxima Nova Bold"/>
              </a:rPr>
              <a:t> for </a:t>
            </a:r>
            <a:r>
              <a:rPr lang="en-US" sz="3600" b="1" spc="39" dirty="0">
                <a:solidFill>
                  <a:srgbClr val="1F294C"/>
                </a:solidFill>
                <a:latin typeface="Proxima Nova Bold"/>
              </a:rPr>
              <a:t>an employee to be ‘fully functional’</a:t>
            </a:r>
            <a:endParaRPr lang="en-US" sz="3600" spc="39" dirty="0">
              <a:solidFill>
                <a:srgbClr val="1F294C"/>
              </a:solidFill>
              <a:latin typeface="Proxima Nova Bold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081EE1A5-0C33-52C4-84E2-CAD50CB5B658}"/>
              </a:ext>
            </a:extLst>
          </p:cNvPr>
          <p:cNvSpPr/>
          <p:nvPr/>
        </p:nvSpPr>
        <p:spPr>
          <a:xfrm>
            <a:off x="6426522" y="3032716"/>
            <a:ext cx="5434956" cy="1944561"/>
          </a:xfrm>
          <a:custGeom>
            <a:avLst/>
            <a:gdLst/>
            <a:ahLst/>
            <a:cxnLst/>
            <a:rect l="l" t="t" r="r" b="b"/>
            <a:pathLst>
              <a:path w="1280045" h="423031">
                <a:moveTo>
                  <a:pt x="18322" y="0"/>
                </a:moveTo>
                <a:lnTo>
                  <a:pt x="1261723" y="0"/>
                </a:lnTo>
                <a:cubicBezTo>
                  <a:pt x="1266583" y="0"/>
                  <a:pt x="1271243" y="1930"/>
                  <a:pt x="1274679" y="5366"/>
                </a:cubicBezTo>
                <a:cubicBezTo>
                  <a:pt x="1278115" y="8802"/>
                  <a:pt x="1280045" y="13463"/>
                  <a:pt x="1280045" y="18322"/>
                </a:cubicBezTo>
                <a:lnTo>
                  <a:pt x="1280045" y="404709"/>
                </a:lnTo>
                <a:cubicBezTo>
                  <a:pt x="1280045" y="414828"/>
                  <a:pt x="1271842" y="423031"/>
                  <a:pt x="1261723" y="423031"/>
                </a:cubicBezTo>
                <a:lnTo>
                  <a:pt x="18322" y="423031"/>
                </a:lnTo>
                <a:cubicBezTo>
                  <a:pt x="8203" y="423031"/>
                  <a:pt x="0" y="414828"/>
                  <a:pt x="0" y="404709"/>
                </a:cubicBezTo>
                <a:lnTo>
                  <a:pt x="0" y="18322"/>
                </a:lnTo>
                <a:cubicBezTo>
                  <a:pt x="0" y="8203"/>
                  <a:pt x="8203" y="0"/>
                  <a:pt x="18322" y="0"/>
                </a:cubicBezTo>
                <a:close/>
              </a:path>
            </a:pathLst>
          </a:custGeom>
          <a:solidFill>
            <a:srgbClr val="9FCFF9"/>
          </a:solidFill>
          <a:ln cap="sq">
            <a:noFill/>
            <a:prstDash val="solid"/>
            <a:miter/>
          </a:ln>
        </p:spPr>
        <p:txBody>
          <a:bodyPr anchor="ctr" anchorCtr="0"/>
          <a:lstStyle/>
          <a:p>
            <a:pPr algn="ctr">
              <a:lnSpc>
                <a:spcPts val="4680"/>
              </a:lnSpc>
            </a:pPr>
            <a:r>
              <a:rPr lang="en-US" sz="3600" b="1" spc="39" dirty="0">
                <a:solidFill>
                  <a:srgbClr val="1F294C"/>
                </a:solidFill>
                <a:latin typeface="Proxima Nova Bold"/>
              </a:rPr>
              <a:t>Replacing an employee costs </a:t>
            </a:r>
            <a:r>
              <a:rPr lang="en-US" sz="3600" b="1" u="sng" spc="39" dirty="0">
                <a:solidFill>
                  <a:srgbClr val="1F294C"/>
                </a:solidFill>
                <a:latin typeface="Proxima Nova Bold"/>
              </a:rPr>
              <a:t>6-9 months</a:t>
            </a:r>
            <a:r>
              <a:rPr lang="en-US" sz="3600" spc="39" dirty="0">
                <a:solidFill>
                  <a:srgbClr val="1F294C"/>
                </a:solidFill>
                <a:latin typeface="Proxima Nova Bold"/>
              </a:rPr>
              <a:t> of their salary</a:t>
            </a:r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F7403211-2758-9F59-DFD3-47E21F4D48CD}"/>
              </a:ext>
            </a:extLst>
          </p:cNvPr>
          <p:cNvSpPr/>
          <p:nvPr/>
        </p:nvSpPr>
        <p:spPr>
          <a:xfrm>
            <a:off x="244105" y="975925"/>
            <a:ext cx="5434958" cy="1944561"/>
          </a:xfrm>
          <a:custGeom>
            <a:avLst/>
            <a:gdLst/>
            <a:ahLst/>
            <a:cxnLst/>
            <a:rect l="l" t="t" r="r" b="b"/>
            <a:pathLst>
              <a:path w="1280045" h="423031">
                <a:moveTo>
                  <a:pt x="18322" y="0"/>
                </a:moveTo>
                <a:lnTo>
                  <a:pt x="1261723" y="0"/>
                </a:lnTo>
                <a:cubicBezTo>
                  <a:pt x="1266583" y="0"/>
                  <a:pt x="1271243" y="1930"/>
                  <a:pt x="1274679" y="5366"/>
                </a:cubicBezTo>
                <a:cubicBezTo>
                  <a:pt x="1278115" y="8802"/>
                  <a:pt x="1280045" y="13463"/>
                  <a:pt x="1280045" y="18322"/>
                </a:cubicBezTo>
                <a:lnTo>
                  <a:pt x="1280045" y="404709"/>
                </a:lnTo>
                <a:cubicBezTo>
                  <a:pt x="1280045" y="414828"/>
                  <a:pt x="1271842" y="423031"/>
                  <a:pt x="1261723" y="423031"/>
                </a:cubicBezTo>
                <a:lnTo>
                  <a:pt x="18322" y="423031"/>
                </a:lnTo>
                <a:cubicBezTo>
                  <a:pt x="8203" y="423031"/>
                  <a:pt x="0" y="414828"/>
                  <a:pt x="0" y="404709"/>
                </a:cubicBezTo>
                <a:lnTo>
                  <a:pt x="0" y="18322"/>
                </a:lnTo>
                <a:cubicBezTo>
                  <a:pt x="0" y="8203"/>
                  <a:pt x="8203" y="0"/>
                  <a:pt x="18322" y="0"/>
                </a:cubicBezTo>
                <a:close/>
              </a:path>
            </a:pathLst>
          </a:custGeom>
          <a:solidFill>
            <a:srgbClr val="9FCFF9"/>
          </a:solidFill>
          <a:ln cap="sq">
            <a:noFill/>
            <a:prstDash val="solid"/>
            <a:miter/>
          </a:ln>
        </p:spPr>
        <p:txBody>
          <a:bodyPr anchor="ctr" anchorCtr="0"/>
          <a:lstStyle/>
          <a:p>
            <a:pPr algn="ctr">
              <a:lnSpc>
                <a:spcPts val="4680"/>
              </a:lnSpc>
            </a:pPr>
            <a:r>
              <a:rPr lang="en-US" sz="3600" spc="39" dirty="0">
                <a:solidFill>
                  <a:srgbClr val="1F294C"/>
                </a:solidFill>
                <a:latin typeface="Proxima Nova Bold"/>
              </a:rPr>
              <a:t>The onboarding and probation period costs a business </a:t>
            </a:r>
            <a:r>
              <a:rPr lang="en-US" sz="3600" b="1" u="sng" spc="39" dirty="0">
                <a:solidFill>
                  <a:srgbClr val="1F294C"/>
                </a:solidFill>
                <a:latin typeface="Proxima Nova Bold"/>
              </a:rPr>
              <a:t>£1500</a:t>
            </a:r>
            <a:endParaRPr lang="en-US" sz="3600" spc="39" dirty="0">
              <a:solidFill>
                <a:srgbClr val="1F294C"/>
              </a:solidFill>
              <a:latin typeface="Proxima Nova Bold"/>
            </a:endParaRPr>
          </a:p>
        </p:txBody>
      </p:sp>
      <p:sp>
        <p:nvSpPr>
          <p:cNvPr id="11" name="Freeform 2">
            <a:extLst>
              <a:ext uri="{FF2B5EF4-FFF2-40B4-BE49-F238E27FC236}">
                <a16:creationId xmlns:a16="http://schemas.microsoft.com/office/drawing/2014/main" id="{A96C18B9-FF4C-5B29-ED2A-7D20FB3852B4}"/>
              </a:ext>
            </a:extLst>
          </p:cNvPr>
          <p:cNvSpPr/>
          <p:nvPr/>
        </p:nvSpPr>
        <p:spPr>
          <a:xfrm>
            <a:off x="328707" y="9071810"/>
            <a:ext cx="2799504" cy="1199519"/>
          </a:xfrm>
          <a:custGeom>
            <a:avLst/>
            <a:gdLst/>
            <a:ahLst/>
            <a:cxnLst/>
            <a:rect l="l" t="t" r="r" b="b"/>
            <a:pathLst>
              <a:path w="4111676" h="1856886">
                <a:moveTo>
                  <a:pt x="0" y="0"/>
                </a:moveTo>
                <a:lnTo>
                  <a:pt x="4111676" y="0"/>
                </a:lnTo>
                <a:lnTo>
                  <a:pt x="4111676" y="1856886"/>
                </a:lnTo>
                <a:lnTo>
                  <a:pt x="0" y="18568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30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" grpId="0" animBg="1"/>
      <p:bldP spid="4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92400" y="9029700"/>
            <a:ext cx="2895600" cy="1197762"/>
          </a:xfrm>
          <a:custGeom>
            <a:avLst/>
            <a:gdLst/>
            <a:ahLst/>
            <a:cxnLst/>
            <a:rect l="l" t="t" r="r" b="b"/>
            <a:pathLst>
              <a:path w="4111676" h="1856886">
                <a:moveTo>
                  <a:pt x="0" y="0"/>
                </a:moveTo>
                <a:lnTo>
                  <a:pt x="4111676" y="0"/>
                </a:lnTo>
                <a:lnTo>
                  <a:pt x="4111676" y="1856886"/>
                </a:lnTo>
                <a:lnTo>
                  <a:pt x="0" y="18568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0" y="8260285"/>
            <a:ext cx="1687919" cy="1996031"/>
          </a:xfrm>
          <a:custGeom>
            <a:avLst/>
            <a:gdLst/>
            <a:ahLst/>
            <a:cxnLst/>
            <a:rect l="l" t="t" r="r" b="b"/>
            <a:pathLst>
              <a:path w="1687919" h="1996031">
                <a:moveTo>
                  <a:pt x="0" y="0"/>
                </a:moveTo>
                <a:lnTo>
                  <a:pt x="1687919" y="0"/>
                </a:lnTo>
                <a:lnTo>
                  <a:pt x="1687919" y="1996030"/>
                </a:lnTo>
                <a:lnTo>
                  <a:pt x="0" y="19960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580" t="-42720" r="-79319" b="-146422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06BC8BED-72C8-B501-E0A2-0173A5749674}"/>
              </a:ext>
            </a:extLst>
          </p:cNvPr>
          <p:cNvGrpSpPr/>
          <p:nvPr/>
        </p:nvGrpSpPr>
        <p:grpSpPr>
          <a:xfrm>
            <a:off x="7047852" y="3609673"/>
            <a:ext cx="4916514" cy="2049305"/>
            <a:chOff x="0" y="0"/>
            <a:chExt cx="1280045" cy="423031"/>
          </a:xfrm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3C25531D-5AE7-6ABB-7509-8AC6CBDF31C7}"/>
                </a:ext>
              </a:extLst>
            </p:cNvPr>
            <p:cNvSpPr/>
            <p:nvPr/>
          </p:nvSpPr>
          <p:spPr>
            <a:xfrm>
              <a:off x="0" y="0"/>
              <a:ext cx="1280045" cy="423031"/>
            </a:xfrm>
            <a:custGeom>
              <a:avLst/>
              <a:gdLst/>
              <a:ahLst/>
              <a:cxnLst/>
              <a:rect l="l" t="t" r="r" b="b"/>
              <a:pathLst>
                <a:path w="1280045" h="423031">
                  <a:moveTo>
                    <a:pt x="18322" y="0"/>
                  </a:moveTo>
                  <a:lnTo>
                    <a:pt x="1261723" y="0"/>
                  </a:lnTo>
                  <a:cubicBezTo>
                    <a:pt x="1266583" y="0"/>
                    <a:pt x="1271243" y="1930"/>
                    <a:pt x="1274679" y="5366"/>
                  </a:cubicBezTo>
                  <a:cubicBezTo>
                    <a:pt x="1278115" y="8802"/>
                    <a:pt x="1280045" y="13463"/>
                    <a:pt x="1280045" y="18322"/>
                  </a:cubicBezTo>
                  <a:lnTo>
                    <a:pt x="1280045" y="404709"/>
                  </a:lnTo>
                  <a:cubicBezTo>
                    <a:pt x="1280045" y="414828"/>
                    <a:pt x="1271842" y="423031"/>
                    <a:pt x="1261723" y="423031"/>
                  </a:cubicBezTo>
                  <a:lnTo>
                    <a:pt x="18322" y="423031"/>
                  </a:lnTo>
                  <a:cubicBezTo>
                    <a:pt x="8203" y="423031"/>
                    <a:pt x="0" y="414828"/>
                    <a:pt x="0" y="404709"/>
                  </a:cubicBezTo>
                  <a:lnTo>
                    <a:pt x="0" y="18322"/>
                  </a:lnTo>
                  <a:cubicBezTo>
                    <a:pt x="0" y="8203"/>
                    <a:pt x="8203" y="0"/>
                    <a:pt x="18322" y="0"/>
                  </a:cubicBezTo>
                  <a:close/>
                </a:path>
              </a:pathLst>
            </a:custGeom>
            <a:solidFill>
              <a:srgbClr val="9FCFF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EA15656B-39BB-0BCD-14DF-04C8167B1995}"/>
                </a:ext>
              </a:extLst>
            </p:cNvPr>
            <p:cNvSpPr txBox="1"/>
            <p:nvPr/>
          </p:nvSpPr>
          <p:spPr>
            <a:xfrm>
              <a:off x="0" y="-9525"/>
              <a:ext cx="1280045" cy="432556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3120"/>
                </a:lnSpc>
              </a:pPr>
              <a:r>
                <a:rPr lang="en-US" sz="3600" spc="26" dirty="0">
                  <a:solidFill>
                    <a:srgbClr val="1F294C"/>
                  </a:solidFill>
                  <a:latin typeface="Proxima Nova Bold"/>
                </a:rPr>
                <a:t>The Business Case: In a nutshell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D2D2D12-EC39-0770-73B6-F07699618D1B}"/>
              </a:ext>
            </a:extLst>
          </p:cNvPr>
          <p:cNvSpPr txBox="1"/>
          <p:nvPr/>
        </p:nvSpPr>
        <p:spPr>
          <a:xfrm>
            <a:off x="3278353" y="600455"/>
            <a:ext cx="37618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Proxima Nova" panose="020B0604020202020204" charset="0"/>
              </a:rPr>
              <a:t>Advantage in Talent Acquisition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3B7D69B-C78F-2322-7016-C564543C5F66}"/>
              </a:ext>
            </a:extLst>
          </p:cNvPr>
          <p:cNvSpPr txBox="1"/>
          <p:nvPr/>
        </p:nvSpPr>
        <p:spPr>
          <a:xfrm>
            <a:off x="272653" y="4146595"/>
            <a:ext cx="37618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Proxima Nova" panose="020B0604020202020204" charset="0"/>
              </a:rPr>
              <a:t>Improved employee engagement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DD3BFBE-CA7C-BD57-D927-4FC7C6621FCA}"/>
              </a:ext>
            </a:extLst>
          </p:cNvPr>
          <p:cNvSpPr txBox="1"/>
          <p:nvPr/>
        </p:nvSpPr>
        <p:spPr>
          <a:xfrm>
            <a:off x="5084353" y="7905721"/>
            <a:ext cx="3207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Proxima Nova" panose="020B0604020202020204" charset="0"/>
              </a:rPr>
              <a:t>Enhanced productivity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F91F239-0CF2-7544-E32F-A0FF56552563}"/>
              </a:ext>
            </a:extLst>
          </p:cNvPr>
          <p:cNvSpPr txBox="1"/>
          <p:nvPr/>
        </p:nvSpPr>
        <p:spPr>
          <a:xfrm>
            <a:off x="10797999" y="7773122"/>
            <a:ext cx="4289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Proxima Nova" panose="020B0604020202020204" charset="0"/>
              </a:rPr>
              <a:t>Integration into organisational culture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AAA6E41-4A53-9C04-F053-124AA22E0FFA}"/>
              </a:ext>
            </a:extLst>
          </p:cNvPr>
          <p:cNvSpPr txBox="1"/>
          <p:nvPr/>
        </p:nvSpPr>
        <p:spPr>
          <a:xfrm>
            <a:off x="13072743" y="901052"/>
            <a:ext cx="40297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Proxima Nova" panose="020B0604020202020204" charset="0"/>
              </a:rPr>
              <a:t>Reduced Financial Impact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C7B8ABA-E632-3F8B-3CA7-37367B4F0B36}"/>
              </a:ext>
            </a:extLst>
          </p:cNvPr>
          <p:cNvSpPr txBox="1"/>
          <p:nvPr/>
        </p:nvSpPr>
        <p:spPr>
          <a:xfrm>
            <a:off x="14790197" y="4029310"/>
            <a:ext cx="2685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Proxima Nova" panose="020B0604020202020204" charset="0"/>
              </a:rPr>
              <a:t>Reducing employee turnover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0D0CA4F0-F25C-4751-1B79-59502EFA7319}"/>
              </a:ext>
            </a:extLst>
          </p:cNvPr>
          <p:cNvCxnSpPr>
            <a:cxnSpLocks/>
          </p:cNvCxnSpPr>
          <p:nvPr/>
        </p:nvCxnSpPr>
        <p:spPr>
          <a:xfrm flipV="1">
            <a:off x="10855321" y="1868704"/>
            <a:ext cx="2217422" cy="17469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D54D06B-BEF9-DCD5-02CB-4CD309EAB436}"/>
              </a:ext>
            </a:extLst>
          </p:cNvPr>
          <p:cNvCxnSpPr>
            <a:cxnSpLocks/>
          </p:cNvCxnSpPr>
          <p:nvPr/>
        </p:nvCxnSpPr>
        <p:spPr>
          <a:xfrm>
            <a:off x="11930631" y="4746760"/>
            <a:ext cx="26706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CD59559-A7B6-A3E0-18CA-C5501E80929E}"/>
              </a:ext>
            </a:extLst>
          </p:cNvPr>
          <p:cNvCxnSpPr>
            <a:cxnSpLocks/>
          </p:cNvCxnSpPr>
          <p:nvPr/>
        </p:nvCxnSpPr>
        <p:spPr>
          <a:xfrm flipH="1" flipV="1">
            <a:off x="6825609" y="1899036"/>
            <a:ext cx="1527475" cy="1674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F62F85B8-54FA-3253-1F33-46247B302972}"/>
              </a:ext>
            </a:extLst>
          </p:cNvPr>
          <p:cNvCxnSpPr>
            <a:cxnSpLocks/>
          </p:cNvCxnSpPr>
          <p:nvPr/>
        </p:nvCxnSpPr>
        <p:spPr>
          <a:xfrm flipH="1">
            <a:off x="4222021" y="4746760"/>
            <a:ext cx="28258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13722633-9F9A-144E-7019-26AFB930D3B4}"/>
              </a:ext>
            </a:extLst>
          </p:cNvPr>
          <p:cNvCxnSpPr>
            <a:cxnSpLocks/>
          </p:cNvCxnSpPr>
          <p:nvPr/>
        </p:nvCxnSpPr>
        <p:spPr>
          <a:xfrm flipV="1">
            <a:off x="7539149" y="5636734"/>
            <a:ext cx="1466679" cy="2136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906858D-B63F-5240-6DEA-DBAE6BC7BB6A}"/>
              </a:ext>
            </a:extLst>
          </p:cNvPr>
          <p:cNvCxnSpPr>
            <a:cxnSpLocks/>
          </p:cNvCxnSpPr>
          <p:nvPr/>
        </p:nvCxnSpPr>
        <p:spPr>
          <a:xfrm flipH="1" flipV="1">
            <a:off x="10748852" y="5669223"/>
            <a:ext cx="881520" cy="2079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BB5585E-F373-9D69-5BEE-1F7F584FD6DB}"/>
              </a:ext>
            </a:extLst>
          </p:cNvPr>
          <p:cNvCxnSpPr>
            <a:stCxn id="8" idx="0"/>
          </p:cNvCxnSpPr>
          <p:nvPr/>
        </p:nvCxnSpPr>
        <p:spPr>
          <a:xfrm flipV="1">
            <a:off x="9506109" y="1868704"/>
            <a:ext cx="39335" cy="16948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59A368E-CC0D-F834-34FF-36FE513479A2}"/>
              </a:ext>
            </a:extLst>
          </p:cNvPr>
          <p:cNvSpPr txBox="1"/>
          <p:nvPr/>
        </p:nvSpPr>
        <p:spPr>
          <a:xfrm>
            <a:off x="7178729" y="600455"/>
            <a:ext cx="47016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Proxima Nova Bold" panose="020B0604020202020204" charset="0"/>
              </a:rPr>
              <a:t>Employment Right’s from Day One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BB6755-7813-CE71-ADB1-3B8513C4030A}"/>
              </a:ext>
            </a:extLst>
          </p:cNvPr>
          <p:cNvCxnSpPr>
            <a:stCxn id="8" idx="2"/>
          </p:cNvCxnSpPr>
          <p:nvPr/>
        </p:nvCxnSpPr>
        <p:spPr>
          <a:xfrm>
            <a:off x="9506109" y="5658978"/>
            <a:ext cx="0" cy="26013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4B960D0-12E4-6285-AC23-3F762EBE5F72}"/>
              </a:ext>
            </a:extLst>
          </p:cNvPr>
          <p:cNvSpPr txBox="1"/>
          <p:nvPr/>
        </p:nvSpPr>
        <p:spPr>
          <a:xfrm>
            <a:off x="8764859" y="8260285"/>
            <a:ext cx="1728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Proxima Nova" panose="020B0604020202020204" charset="0"/>
              </a:rPr>
              <a:t>ROI</a:t>
            </a:r>
          </a:p>
        </p:txBody>
      </p:sp>
    </p:spTree>
    <p:extLst>
      <p:ext uri="{BB962C8B-B14F-4D97-AF65-F5344CB8AC3E}">
        <p14:creationId xmlns:p14="http://schemas.microsoft.com/office/powerpoint/2010/main" val="84395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92400" y="9029700"/>
            <a:ext cx="2895600" cy="1197762"/>
          </a:xfrm>
          <a:custGeom>
            <a:avLst/>
            <a:gdLst/>
            <a:ahLst/>
            <a:cxnLst/>
            <a:rect l="l" t="t" r="r" b="b"/>
            <a:pathLst>
              <a:path w="4111676" h="1856886">
                <a:moveTo>
                  <a:pt x="0" y="0"/>
                </a:moveTo>
                <a:lnTo>
                  <a:pt x="4111676" y="0"/>
                </a:lnTo>
                <a:lnTo>
                  <a:pt x="4111676" y="1856886"/>
                </a:lnTo>
                <a:lnTo>
                  <a:pt x="0" y="18568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0" y="8260285"/>
            <a:ext cx="1687919" cy="1996031"/>
          </a:xfrm>
          <a:custGeom>
            <a:avLst/>
            <a:gdLst/>
            <a:ahLst/>
            <a:cxnLst/>
            <a:rect l="l" t="t" r="r" b="b"/>
            <a:pathLst>
              <a:path w="1687919" h="1996031">
                <a:moveTo>
                  <a:pt x="0" y="0"/>
                </a:moveTo>
                <a:lnTo>
                  <a:pt x="1687919" y="0"/>
                </a:lnTo>
                <a:lnTo>
                  <a:pt x="1687919" y="1996030"/>
                </a:lnTo>
                <a:lnTo>
                  <a:pt x="0" y="19960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580" t="-42720" r="-79319" b="-146422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06BC8BED-72C8-B501-E0A2-0173A5749674}"/>
              </a:ext>
            </a:extLst>
          </p:cNvPr>
          <p:cNvGrpSpPr/>
          <p:nvPr/>
        </p:nvGrpSpPr>
        <p:grpSpPr>
          <a:xfrm>
            <a:off x="7047852" y="3609673"/>
            <a:ext cx="4916514" cy="2049305"/>
            <a:chOff x="0" y="0"/>
            <a:chExt cx="1280045" cy="423031"/>
          </a:xfrm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3C25531D-5AE7-6ABB-7509-8AC6CBDF31C7}"/>
                </a:ext>
              </a:extLst>
            </p:cNvPr>
            <p:cNvSpPr/>
            <p:nvPr/>
          </p:nvSpPr>
          <p:spPr>
            <a:xfrm>
              <a:off x="0" y="0"/>
              <a:ext cx="1280045" cy="423031"/>
            </a:xfrm>
            <a:custGeom>
              <a:avLst/>
              <a:gdLst/>
              <a:ahLst/>
              <a:cxnLst/>
              <a:rect l="l" t="t" r="r" b="b"/>
              <a:pathLst>
                <a:path w="1280045" h="423031">
                  <a:moveTo>
                    <a:pt x="18322" y="0"/>
                  </a:moveTo>
                  <a:lnTo>
                    <a:pt x="1261723" y="0"/>
                  </a:lnTo>
                  <a:cubicBezTo>
                    <a:pt x="1266583" y="0"/>
                    <a:pt x="1271243" y="1930"/>
                    <a:pt x="1274679" y="5366"/>
                  </a:cubicBezTo>
                  <a:cubicBezTo>
                    <a:pt x="1278115" y="8802"/>
                    <a:pt x="1280045" y="13463"/>
                    <a:pt x="1280045" y="18322"/>
                  </a:cubicBezTo>
                  <a:lnTo>
                    <a:pt x="1280045" y="404709"/>
                  </a:lnTo>
                  <a:cubicBezTo>
                    <a:pt x="1280045" y="414828"/>
                    <a:pt x="1271842" y="423031"/>
                    <a:pt x="1261723" y="423031"/>
                  </a:cubicBezTo>
                  <a:lnTo>
                    <a:pt x="18322" y="423031"/>
                  </a:lnTo>
                  <a:cubicBezTo>
                    <a:pt x="8203" y="423031"/>
                    <a:pt x="0" y="414828"/>
                    <a:pt x="0" y="404709"/>
                  </a:cubicBezTo>
                  <a:lnTo>
                    <a:pt x="0" y="18322"/>
                  </a:lnTo>
                  <a:cubicBezTo>
                    <a:pt x="0" y="8203"/>
                    <a:pt x="8203" y="0"/>
                    <a:pt x="18322" y="0"/>
                  </a:cubicBezTo>
                  <a:close/>
                </a:path>
              </a:pathLst>
            </a:custGeom>
            <a:solidFill>
              <a:srgbClr val="9FCFF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 sz="2000"/>
            </a:p>
          </p:txBody>
        </p:sp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EA15656B-39BB-0BCD-14DF-04C8167B1995}"/>
                </a:ext>
              </a:extLst>
            </p:cNvPr>
            <p:cNvSpPr txBox="1"/>
            <p:nvPr/>
          </p:nvSpPr>
          <p:spPr>
            <a:xfrm>
              <a:off x="0" y="-9525"/>
              <a:ext cx="1280045" cy="432556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3120"/>
                </a:lnSpc>
              </a:pPr>
              <a:r>
                <a:rPr lang="en-US" sz="3600" spc="26" dirty="0">
                  <a:solidFill>
                    <a:srgbClr val="1F294C"/>
                  </a:solidFill>
                  <a:latin typeface="Proxima Nova Bold"/>
                </a:rPr>
                <a:t>The Employee Case: In a nutshell 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53B7D69B-C78F-2322-7016-C564543C5F66}"/>
              </a:ext>
            </a:extLst>
          </p:cNvPr>
          <p:cNvSpPr txBox="1"/>
          <p:nvPr/>
        </p:nvSpPr>
        <p:spPr>
          <a:xfrm>
            <a:off x="3334321" y="1044528"/>
            <a:ext cx="37618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Proxima Nova" panose="020B0604020202020204" charset="0"/>
              </a:rPr>
              <a:t>Clear path to success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DD3BFBE-CA7C-BD57-D927-4FC7C6621FCA}"/>
              </a:ext>
            </a:extLst>
          </p:cNvPr>
          <p:cNvSpPr txBox="1"/>
          <p:nvPr/>
        </p:nvSpPr>
        <p:spPr>
          <a:xfrm>
            <a:off x="5084353" y="7905721"/>
            <a:ext cx="3207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Proxima Nova" panose="020B0604020202020204" charset="0"/>
              </a:rPr>
              <a:t>Sense of belonging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F91F239-0CF2-7544-E32F-A0FF56552563}"/>
              </a:ext>
            </a:extLst>
          </p:cNvPr>
          <p:cNvSpPr txBox="1"/>
          <p:nvPr/>
        </p:nvSpPr>
        <p:spPr>
          <a:xfrm>
            <a:off x="10797999" y="7773122"/>
            <a:ext cx="42896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Proxima Nova" panose="020B0604020202020204" charset="0"/>
              </a:rPr>
              <a:t>Support and training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AAA6E41-4A53-9C04-F053-124AA22E0FFA}"/>
              </a:ext>
            </a:extLst>
          </p:cNvPr>
          <p:cNvSpPr txBox="1"/>
          <p:nvPr/>
        </p:nvSpPr>
        <p:spPr>
          <a:xfrm>
            <a:off x="13072743" y="901052"/>
            <a:ext cx="40297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Proxima Nova" panose="020B0604020202020204" charset="0"/>
              </a:rPr>
              <a:t>Immediate Engagement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C7B8ABA-E632-3F8B-3CA7-37367B4F0B36}"/>
              </a:ext>
            </a:extLst>
          </p:cNvPr>
          <p:cNvSpPr txBox="1"/>
          <p:nvPr/>
        </p:nvSpPr>
        <p:spPr>
          <a:xfrm>
            <a:off x="14790197" y="4177925"/>
            <a:ext cx="2685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Proxima Nova" panose="020B0604020202020204" charset="0"/>
              </a:rPr>
              <a:t>Delivering the job advertised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0D0CA4F0-F25C-4751-1B79-59502EFA7319}"/>
              </a:ext>
            </a:extLst>
          </p:cNvPr>
          <p:cNvCxnSpPr>
            <a:cxnSpLocks/>
          </p:cNvCxnSpPr>
          <p:nvPr/>
        </p:nvCxnSpPr>
        <p:spPr>
          <a:xfrm flipV="1">
            <a:off x="10855321" y="1868704"/>
            <a:ext cx="2217422" cy="17469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D54D06B-BEF9-DCD5-02CB-4CD309EAB436}"/>
              </a:ext>
            </a:extLst>
          </p:cNvPr>
          <p:cNvCxnSpPr>
            <a:cxnSpLocks/>
          </p:cNvCxnSpPr>
          <p:nvPr/>
        </p:nvCxnSpPr>
        <p:spPr>
          <a:xfrm>
            <a:off x="11930631" y="4746760"/>
            <a:ext cx="26706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CD59559-A7B6-A3E0-18CA-C5501E80929E}"/>
              </a:ext>
            </a:extLst>
          </p:cNvPr>
          <p:cNvCxnSpPr>
            <a:cxnSpLocks/>
          </p:cNvCxnSpPr>
          <p:nvPr/>
        </p:nvCxnSpPr>
        <p:spPr>
          <a:xfrm flipH="1" flipV="1">
            <a:off x="6825609" y="1899036"/>
            <a:ext cx="1527475" cy="1674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F62F85B8-54FA-3253-1F33-46247B302972}"/>
              </a:ext>
            </a:extLst>
          </p:cNvPr>
          <p:cNvCxnSpPr>
            <a:cxnSpLocks/>
          </p:cNvCxnSpPr>
          <p:nvPr/>
        </p:nvCxnSpPr>
        <p:spPr>
          <a:xfrm flipH="1">
            <a:off x="4222021" y="4746760"/>
            <a:ext cx="28258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13722633-9F9A-144E-7019-26AFB930D3B4}"/>
              </a:ext>
            </a:extLst>
          </p:cNvPr>
          <p:cNvCxnSpPr>
            <a:cxnSpLocks/>
          </p:cNvCxnSpPr>
          <p:nvPr/>
        </p:nvCxnSpPr>
        <p:spPr>
          <a:xfrm flipV="1">
            <a:off x="7539149" y="5636734"/>
            <a:ext cx="1466679" cy="2136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906858D-B63F-5240-6DEA-DBAE6BC7BB6A}"/>
              </a:ext>
            </a:extLst>
          </p:cNvPr>
          <p:cNvCxnSpPr>
            <a:cxnSpLocks/>
          </p:cNvCxnSpPr>
          <p:nvPr/>
        </p:nvCxnSpPr>
        <p:spPr>
          <a:xfrm flipH="1" flipV="1">
            <a:off x="10748852" y="5669223"/>
            <a:ext cx="881520" cy="2079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A6D7355-A924-A8A2-8CE7-5CDDF4FBED05}"/>
              </a:ext>
            </a:extLst>
          </p:cNvPr>
          <p:cNvSpPr txBox="1"/>
          <p:nvPr/>
        </p:nvSpPr>
        <p:spPr>
          <a:xfrm>
            <a:off x="761172" y="4392817"/>
            <a:ext cx="3761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Proxima Nova" panose="020B0604020202020204" charset="0"/>
              </a:rPr>
              <a:t>Retention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AF885DD-3E30-C629-25E4-B498E9904032}"/>
              </a:ext>
            </a:extLst>
          </p:cNvPr>
          <p:cNvCxnSpPr>
            <a:stCxn id="8" idx="0"/>
          </p:cNvCxnSpPr>
          <p:nvPr/>
        </p:nvCxnSpPr>
        <p:spPr>
          <a:xfrm flipH="1" flipV="1">
            <a:off x="9456234" y="1583473"/>
            <a:ext cx="49875" cy="1980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A089F20-9B56-228E-8142-F2EA38ACB6F0}"/>
              </a:ext>
            </a:extLst>
          </p:cNvPr>
          <p:cNvSpPr txBox="1"/>
          <p:nvPr/>
        </p:nvSpPr>
        <p:spPr>
          <a:xfrm>
            <a:off x="8006576" y="379141"/>
            <a:ext cx="31852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Proxima Nova" panose="020B0604020202020204" charset="0"/>
              </a:rPr>
              <a:t>Feeling of value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13A681A-6256-6499-DFF5-D11B194FB025}"/>
              </a:ext>
            </a:extLst>
          </p:cNvPr>
          <p:cNvCxnSpPr/>
          <p:nvPr/>
        </p:nvCxnSpPr>
        <p:spPr>
          <a:xfrm flipH="1">
            <a:off x="4523046" y="5636734"/>
            <a:ext cx="2524806" cy="1232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280F8A3-298F-619E-B878-3F8BBC5D47D2}"/>
              </a:ext>
            </a:extLst>
          </p:cNvPr>
          <p:cNvSpPr txBox="1"/>
          <p:nvPr/>
        </p:nvSpPr>
        <p:spPr>
          <a:xfrm>
            <a:off x="1363221" y="6796065"/>
            <a:ext cx="31598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Proxima Nova" panose="020B0604020202020204" charset="0"/>
              </a:rPr>
              <a:t>Alignment from recruitment process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CF9F7E5-438C-DB5E-AFFD-777E0A790AEA}"/>
              </a:ext>
            </a:extLst>
          </p:cNvPr>
          <p:cNvCxnSpPr/>
          <p:nvPr/>
        </p:nvCxnSpPr>
        <p:spPr>
          <a:xfrm flipH="1" flipV="1">
            <a:off x="2578019" y="2721910"/>
            <a:ext cx="4451361" cy="887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D7BBA6A-C4B7-706E-E92E-C7A0FDD78C70}"/>
              </a:ext>
            </a:extLst>
          </p:cNvPr>
          <p:cNvSpPr txBox="1"/>
          <p:nvPr/>
        </p:nvSpPr>
        <p:spPr>
          <a:xfrm>
            <a:off x="761172" y="1685340"/>
            <a:ext cx="2034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Proxima Nova" panose="020B0604020202020204" charset="0"/>
              </a:rPr>
              <a:t>Trust</a:t>
            </a:r>
          </a:p>
        </p:txBody>
      </p:sp>
    </p:spTree>
    <p:extLst>
      <p:ext uri="{BB962C8B-B14F-4D97-AF65-F5344CB8AC3E}">
        <p14:creationId xmlns:p14="http://schemas.microsoft.com/office/powerpoint/2010/main" val="731191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92400" y="9029700"/>
            <a:ext cx="2895600" cy="1197762"/>
          </a:xfrm>
          <a:custGeom>
            <a:avLst/>
            <a:gdLst/>
            <a:ahLst/>
            <a:cxnLst/>
            <a:rect l="l" t="t" r="r" b="b"/>
            <a:pathLst>
              <a:path w="4111676" h="1856886">
                <a:moveTo>
                  <a:pt x="0" y="0"/>
                </a:moveTo>
                <a:lnTo>
                  <a:pt x="4111676" y="0"/>
                </a:lnTo>
                <a:lnTo>
                  <a:pt x="4111676" y="1856886"/>
                </a:lnTo>
                <a:lnTo>
                  <a:pt x="0" y="18568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186774" y="851535"/>
            <a:ext cx="16128460" cy="88639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400" spc="74" dirty="0">
                <a:solidFill>
                  <a:srgbClr val="22428E"/>
                </a:solidFill>
                <a:latin typeface="Proxima Nova Bold"/>
              </a:rPr>
              <a:t>What is an effective induction and probation process?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8260285"/>
            <a:ext cx="1687919" cy="1996031"/>
          </a:xfrm>
          <a:custGeom>
            <a:avLst/>
            <a:gdLst/>
            <a:ahLst/>
            <a:cxnLst/>
            <a:rect l="l" t="t" r="r" b="b"/>
            <a:pathLst>
              <a:path w="1687919" h="1996031">
                <a:moveTo>
                  <a:pt x="0" y="0"/>
                </a:moveTo>
                <a:lnTo>
                  <a:pt x="1687919" y="0"/>
                </a:lnTo>
                <a:lnTo>
                  <a:pt x="1687919" y="1996030"/>
                </a:lnTo>
                <a:lnTo>
                  <a:pt x="0" y="19960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580" t="-42720" r="-79319" b="-146422"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938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1">
            <a:extLst>
              <a:ext uri="{FF2B5EF4-FFF2-40B4-BE49-F238E27FC236}">
                <a16:creationId xmlns:a16="http://schemas.microsoft.com/office/drawing/2014/main" id="{F156D713-A33B-180A-AE13-CF822A53DE5E}"/>
              </a:ext>
            </a:extLst>
          </p:cNvPr>
          <p:cNvSpPr/>
          <p:nvPr/>
        </p:nvSpPr>
        <p:spPr>
          <a:xfrm>
            <a:off x="16924421" y="8773558"/>
            <a:ext cx="1022431" cy="1301408"/>
          </a:xfrm>
          <a:custGeom>
            <a:avLst/>
            <a:gdLst/>
            <a:ahLst/>
            <a:cxnLst/>
            <a:rect l="l" t="t" r="r" b="b"/>
            <a:pathLst>
              <a:path w="1144167" h="1353022">
                <a:moveTo>
                  <a:pt x="0" y="0"/>
                </a:moveTo>
                <a:lnTo>
                  <a:pt x="1144167" y="0"/>
                </a:lnTo>
                <a:lnTo>
                  <a:pt x="1144167" y="1353023"/>
                </a:lnTo>
                <a:lnTo>
                  <a:pt x="0" y="13530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2580" t="-42720" r="-79319" b="-146422"/>
            </a:stretch>
          </a:blipFill>
        </p:spPr>
        <p:txBody>
          <a:bodyPr/>
          <a:lstStyle/>
          <a:p>
            <a:pPr defTabSz="1371600"/>
            <a:endParaRPr lang="en-GB" sz="27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54390D4-4DBE-4D8F-7A18-A011D19D87DC}"/>
              </a:ext>
            </a:extLst>
          </p:cNvPr>
          <p:cNvSpPr txBox="1">
            <a:spLocks/>
          </p:cNvSpPr>
          <p:nvPr/>
        </p:nvSpPr>
        <p:spPr>
          <a:xfrm>
            <a:off x="13758422" y="6587189"/>
            <a:ext cx="4529579" cy="2346126"/>
          </a:xfrm>
          <a:prstGeom prst="rect">
            <a:avLst/>
          </a:prstGeom>
        </p:spPr>
        <p:txBody>
          <a:bodyPr vert="horz" lIns="137160" tIns="68580" rIns="137160" bIns="6858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371600">
              <a:spcBef>
                <a:spcPts val="1500"/>
              </a:spcBef>
              <a:buNone/>
            </a:pPr>
            <a:endParaRPr lang="en-GB" sz="360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01613A12-1711-47E7-8195-97D6B3B6CA35}"/>
              </a:ext>
            </a:extLst>
          </p:cNvPr>
          <p:cNvSpPr/>
          <p:nvPr/>
        </p:nvSpPr>
        <p:spPr>
          <a:xfrm>
            <a:off x="1058605" y="166523"/>
            <a:ext cx="4427796" cy="1448268"/>
          </a:xfrm>
          <a:custGeom>
            <a:avLst/>
            <a:gdLst/>
            <a:ahLst/>
            <a:cxnLst/>
            <a:rect l="l" t="t" r="r" b="b"/>
            <a:pathLst>
              <a:path w="1280045" h="423031">
                <a:moveTo>
                  <a:pt x="18322" y="0"/>
                </a:moveTo>
                <a:lnTo>
                  <a:pt x="1261723" y="0"/>
                </a:lnTo>
                <a:cubicBezTo>
                  <a:pt x="1266583" y="0"/>
                  <a:pt x="1271243" y="1930"/>
                  <a:pt x="1274679" y="5366"/>
                </a:cubicBezTo>
                <a:cubicBezTo>
                  <a:pt x="1278115" y="8802"/>
                  <a:pt x="1280045" y="13463"/>
                  <a:pt x="1280045" y="18322"/>
                </a:cubicBezTo>
                <a:lnTo>
                  <a:pt x="1280045" y="404709"/>
                </a:lnTo>
                <a:cubicBezTo>
                  <a:pt x="1280045" y="414828"/>
                  <a:pt x="1271842" y="423031"/>
                  <a:pt x="1261723" y="423031"/>
                </a:cubicBezTo>
                <a:lnTo>
                  <a:pt x="18322" y="423031"/>
                </a:lnTo>
                <a:cubicBezTo>
                  <a:pt x="8203" y="423031"/>
                  <a:pt x="0" y="414828"/>
                  <a:pt x="0" y="404709"/>
                </a:cubicBezTo>
                <a:lnTo>
                  <a:pt x="0" y="18322"/>
                </a:lnTo>
                <a:cubicBezTo>
                  <a:pt x="0" y="8203"/>
                  <a:pt x="8203" y="0"/>
                  <a:pt x="18322" y="0"/>
                </a:cubicBezTo>
                <a:close/>
              </a:path>
            </a:pathLst>
          </a:custGeom>
          <a:solidFill>
            <a:srgbClr val="9FCFF9"/>
          </a:solidFill>
          <a:ln cap="sq">
            <a:noFill/>
            <a:prstDash val="solid"/>
            <a:miter/>
          </a:ln>
        </p:spPr>
        <p:txBody>
          <a:bodyPr anchor="ctr" anchorCtr="0"/>
          <a:lstStyle/>
          <a:p>
            <a:pPr algn="ctr" defTabSz="1371600">
              <a:lnSpc>
                <a:spcPts val="4680"/>
              </a:lnSpc>
            </a:pPr>
            <a:r>
              <a:rPr lang="en-US" sz="3200" b="1" spc="39" dirty="0">
                <a:solidFill>
                  <a:srgbClr val="1F294C"/>
                </a:solidFill>
                <a:latin typeface="Proxima Nova Bold"/>
              </a:rPr>
              <a:t>Company Vision/Goals</a:t>
            </a:r>
            <a:endParaRPr lang="en-US" sz="3200" spc="39" dirty="0">
              <a:solidFill>
                <a:srgbClr val="1F294C"/>
              </a:solidFill>
              <a:latin typeface="Proxima Nova Bold"/>
            </a:endParaRPr>
          </a:p>
        </p:txBody>
      </p:sp>
      <p:sp>
        <p:nvSpPr>
          <p:cNvPr id="28" name="Freeform 10">
            <a:extLst>
              <a:ext uri="{FF2B5EF4-FFF2-40B4-BE49-F238E27FC236}">
                <a16:creationId xmlns:a16="http://schemas.microsoft.com/office/drawing/2014/main" id="{94C343D0-DEFA-6A92-5DBD-458E6099F3E9}"/>
              </a:ext>
            </a:extLst>
          </p:cNvPr>
          <p:cNvSpPr/>
          <p:nvPr/>
        </p:nvSpPr>
        <p:spPr>
          <a:xfrm>
            <a:off x="1058603" y="1812342"/>
            <a:ext cx="4427796" cy="1448268"/>
          </a:xfrm>
          <a:custGeom>
            <a:avLst/>
            <a:gdLst/>
            <a:ahLst/>
            <a:cxnLst/>
            <a:rect l="l" t="t" r="r" b="b"/>
            <a:pathLst>
              <a:path w="1280045" h="423031">
                <a:moveTo>
                  <a:pt x="18322" y="0"/>
                </a:moveTo>
                <a:lnTo>
                  <a:pt x="1261723" y="0"/>
                </a:lnTo>
                <a:cubicBezTo>
                  <a:pt x="1266583" y="0"/>
                  <a:pt x="1271243" y="1930"/>
                  <a:pt x="1274679" y="5366"/>
                </a:cubicBezTo>
                <a:cubicBezTo>
                  <a:pt x="1278115" y="8802"/>
                  <a:pt x="1280045" y="13463"/>
                  <a:pt x="1280045" y="18322"/>
                </a:cubicBezTo>
                <a:lnTo>
                  <a:pt x="1280045" y="404709"/>
                </a:lnTo>
                <a:cubicBezTo>
                  <a:pt x="1280045" y="414828"/>
                  <a:pt x="1271842" y="423031"/>
                  <a:pt x="1261723" y="423031"/>
                </a:cubicBezTo>
                <a:lnTo>
                  <a:pt x="18322" y="423031"/>
                </a:lnTo>
                <a:cubicBezTo>
                  <a:pt x="8203" y="423031"/>
                  <a:pt x="0" y="414828"/>
                  <a:pt x="0" y="404709"/>
                </a:cubicBezTo>
                <a:lnTo>
                  <a:pt x="0" y="18322"/>
                </a:lnTo>
                <a:cubicBezTo>
                  <a:pt x="0" y="8203"/>
                  <a:pt x="8203" y="0"/>
                  <a:pt x="18322" y="0"/>
                </a:cubicBezTo>
                <a:close/>
              </a:path>
            </a:pathLst>
          </a:custGeom>
          <a:solidFill>
            <a:srgbClr val="9FCFF9"/>
          </a:solidFill>
          <a:ln cap="sq">
            <a:noFill/>
            <a:prstDash val="solid"/>
            <a:miter/>
          </a:ln>
        </p:spPr>
        <p:txBody>
          <a:bodyPr anchor="ctr" anchorCtr="0"/>
          <a:lstStyle/>
          <a:p>
            <a:pPr algn="ctr" defTabSz="1371600">
              <a:lnSpc>
                <a:spcPts val="4680"/>
              </a:lnSpc>
            </a:pPr>
            <a:r>
              <a:rPr lang="en-US" sz="3200" spc="39" dirty="0">
                <a:solidFill>
                  <a:srgbClr val="1F294C"/>
                </a:solidFill>
                <a:latin typeface="Proxima Nova Bold"/>
              </a:rPr>
              <a:t>History and journey</a:t>
            </a:r>
          </a:p>
          <a:p>
            <a:pPr algn="ctr" defTabSz="1371600">
              <a:lnSpc>
                <a:spcPts val="4680"/>
              </a:lnSpc>
            </a:pPr>
            <a:r>
              <a:rPr lang="en-US" sz="3200" spc="39" dirty="0">
                <a:solidFill>
                  <a:srgbClr val="1F294C"/>
                </a:solidFill>
                <a:latin typeface="Proxima Nova Bold"/>
              </a:rPr>
              <a:t>MD/Director</a:t>
            </a:r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F0C0C7DD-5B54-932F-3BBB-27EFA78010B7}"/>
              </a:ext>
            </a:extLst>
          </p:cNvPr>
          <p:cNvSpPr/>
          <p:nvPr/>
        </p:nvSpPr>
        <p:spPr>
          <a:xfrm>
            <a:off x="1058603" y="3436643"/>
            <a:ext cx="4427796" cy="1448268"/>
          </a:xfrm>
          <a:custGeom>
            <a:avLst/>
            <a:gdLst/>
            <a:ahLst/>
            <a:cxnLst/>
            <a:rect l="l" t="t" r="r" b="b"/>
            <a:pathLst>
              <a:path w="1280045" h="423031">
                <a:moveTo>
                  <a:pt x="18322" y="0"/>
                </a:moveTo>
                <a:lnTo>
                  <a:pt x="1261723" y="0"/>
                </a:lnTo>
                <a:cubicBezTo>
                  <a:pt x="1266583" y="0"/>
                  <a:pt x="1271243" y="1930"/>
                  <a:pt x="1274679" y="5366"/>
                </a:cubicBezTo>
                <a:cubicBezTo>
                  <a:pt x="1278115" y="8802"/>
                  <a:pt x="1280045" y="13463"/>
                  <a:pt x="1280045" y="18322"/>
                </a:cubicBezTo>
                <a:lnTo>
                  <a:pt x="1280045" y="404709"/>
                </a:lnTo>
                <a:cubicBezTo>
                  <a:pt x="1280045" y="414828"/>
                  <a:pt x="1271842" y="423031"/>
                  <a:pt x="1261723" y="423031"/>
                </a:cubicBezTo>
                <a:lnTo>
                  <a:pt x="18322" y="423031"/>
                </a:lnTo>
                <a:cubicBezTo>
                  <a:pt x="8203" y="423031"/>
                  <a:pt x="0" y="414828"/>
                  <a:pt x="0" y="404709"/>
                </a:cubicBezTo>
                <a:lnTo>
                  <a:pt x="0" y="18322"/>
                </a:lnTo>
                <a:cubicBezTo>
                  <a:pt x="0" y="8203"/>
                  <a:pt x="8203" y="0"/>
                  <a:pt x="18322" y="0"/>
                </a:cubicBezTo>
                <a:close/>
              </a:path>
            </a:pathLst>
          </a:custGeom>
          <a:solidFill>
            <a:srgbClr val="9FCFF9"/>
          </a:solidFill>
          <a:ln cap="sq">
            <a:noFill/>
            <a:prstDash val="solid"/>
            <a:miter/>
          </a:ln>
        </p:spPr>
        <p:txBody>
          <a:bodyPr anchor="ctr" anchorCtr="0"/>
          <a:lstStyle/>
          <a:p>
            <a:pPr algn="ctr" defTabSz="1371600"/>
            <a:r>
              <a:rPr lang="en-US" sz="3000" b="1" spc="39" dirty="0">
                <a:solidFill>
                  <a:srgbClr val="1F294C"/>
                </a:solidFill>
                <a:latin typeface="Proxima Nova Bold"/>
              </a:rPr>
              <a:t>Introduction to the customer journey and business structure</a:t>
            </a:r>
            <a:endParaRPr lang="en-US" sz="3000" spc="39" dirty="0">
              <a:solidFill>
                <a:srgbClr val="1F294C"/>
              </a:solidFill>
              <a:latin typeface="Proxima Nova Bold"/>
            </a:endParaRPr>
          </a:p>
        </p:txBody>
      </p:sp>
      <p:sp>
        <p:nvSpPr>
          <p:cNvPr id="30" name="Freeform 10">
            <a:extLst>
              <a:ext uri="{FF2B5EF4-FFF2-40B4-BE49-F238E27FC236}">
                <a16:creationId xmlns:a16="http://schemas.microsoft.com/office/drawing/2014/main" id="{AB965F87-FE18-AA04-92C2-EBC7F2C95AC1}"/>
              </a:ext>
            </a:extLst>
          </p:cNvPr>
          <p:cNvSpPr/>
          <p:nvPr/>
        </p:nvSpPr>
        <p:spPr>
          <a:xfrm>
            <a:off x="1058603" y="5110033"/>
            <a:ext cx="4427796" cy="1448268"/>
          </a:xfrm>
          <a:custGeom>
            <a:avLst/>
            <a:gdLst/>
            <a:ahLst/>
            <a:cxnLst/>
            <a:rect l="l" t="t" r="r" b="b"/>
            <a:pathLst>
              <a:path w="1280045" h="423031">
                <a:moveTo>
                  <a:pt x="18322" y="0"/>
                </a:moveTo>
                <a:lnTo>
                  <a:pt x="1261723" y="0"/>
                </a:lnTo>
                <a:cubicBezTo>
                  <a:pt x="1266583" y="0"/>
                  <a:pt x="1271243" y="1930"/>
                  <a:pt x="1274679" y="5366"/>
                </a:cubicBezTo>
                <a:cubicBezTo>
                  <a:pt x="1278115" y="8802"/>
                  <a:pt x="1280045" y="13463"/>
                  <a:pt x="1280045" y="18322"/>
                </a:cubicBezTo>
                <a:lnTo>
                  <a:pt x="1280045" y="404709"/>
                </a:lnTo>
                <a:cubicBezTo>
                  <a:pt x="1280045" y="414828"/>
                  <a:pt x="1271842" y="423031"/>
                  <a:pt x="1261723" y="423031"/>
                </a:cubicBezTo>
                <a:lnTo>
                  <a:pt x="18322" y="423031"/>
                </a:lnTo>
                <a:cubicBezTo>
                  <a:pt x="8203" y="423031"/>
                  <a:pt x="0" y="414828"/>
                  <a:pt x="0" y="404709"/>
                </a:cubicBezTo>
                <a:lnTo>
                  <a:pt x="0" y="18322"/>
                </a:lnTo>
                <a:cubicBezTo>
                  <a:pt x="0" y="8203"/>
                  <a:pt x="8203" y="0"/>
                  <a:pt x="18322" y="0"/>
                </a:cubicBezTo>
                <a:close/>
              </a:path>
            </a:pathLst>
          </a:custGeom>
          <a:solidFill>
            <a:srgbClr val="9FCFF9"/>
          </a:solidFill>
          <a:ln cap="sq">
            <a:noFill/>
            <a:prstDash val="solid"/>
            <a:miter/>
          </a:ln>
        </p:spPr>
        <p:txBody>
          <a:bodyPr anchor="ctr" anchorCtr="0"/>
          <a:lstStyle/>
          <a:p>
            <a:pPr algn="ctr" defTabSz="1371600">
              <a:lnSpc>
                <a:spcPts val="4680"/>
              </a:lnSpc>
            </a:pPr>
            <a:r>
              <a:rPr lang="en-US" sz="3200" b="1" spc="39" dirty="0">
                <a:solidFill>
                  <a:srgbClr val="1F294C"/>
                </a:solidFill>
                <a:latin typeface="Proxima Nova Bold"/>
              </a:rPr>
              <a:t>Values/behaviours/</a:t>
            </a:r>
          </a:p>
          <a:p>
            <a:pPr algn="ctr" defTabSz="1371600">
              <a:lnSpc>
                <a:spcPts val="4680"/>
              </a:lnSpc>
            </a:pPr>
            <a:r>
              <a:rPr lang="en-US" sz="3200" b="1" spc="39" dirty="0">
                <a:solidFill>
                  <a:srgbClr val="1F294C"/>
                </a:solidFill>
                <a:latin typeface="Proxima Nova Bold"/>
              </a:rPr>
              <a:t>Code of Conduct</a:t>
            </a:r>
            <a:endParaRPr lang="en-US" sz="3200" spc="39" dirty="0">
              <a:solidFill>
                <a:srgbClr val="1F294C"/>
              </a:solidFill>
              <a:latin typeface="Proxima Nova Bold"/>
            </a:endParaRPr>
          </a:p>
        </p:txBody>
      </p:sp>
      <p:sp>
        <p:nvSpPr>
          <p:cNvPr id="31" name="Freeform 10">
            <a:extLst>
              <a:ext uri="{FF2B5EF4-FFF2-40B4-BE49-F238E27FC236}">
                <a16:creationId xmlns:a16="http://schemas.microsoft.com/office/drawing/2014/main" id="{718BDE8F-C0A9-FAD8-EC13-0306042ED453}"/>
              </a:ext>
            </a:extLst>
          </p:cNvPr>
          <p:cNvSpPr/>
          <p:nvPr/>
        </p:nvSpPr>
        <p:spPr>
          <a:xfrm>
            <a:off x="1058603" y="6706763"/>
            <a:ext cx="4427796" cy="1448268"/>
          </a:xfrm>
          <a:custGeom>
            <a:avLst/>
            <a:gdLst/>
            <a:ahLst/>
            <a:cxnLst/>
            <a:rect l="l" t="t" r="r" b="b"/>
            <a:pathLst>
              <a:path w="1280045" h="423031">
                <a:moveTo>
                  <a:pt x="18322" y="0"/>
                </a:moveTo>
                <a:lnTo>
                  <a:pt x="1261723" y="0"/>
                </a:lnTo>
                <a:cubicBezTo>
                  <a:pt x="1266583" y="0"/>
                  <a:pt x="1271243" y="1930"/>
                  <a:pt x="1274679" y="5366"/>
                </a:cubicBezTo>
                <a:cubicBezTo>
                  <a:pt x="1278115" y="8802"/>
                  <a:pt x="1280045" y="13463"/>
                  <a:pt x="1280045" y="18322"/>
                </a:cubicBezTo>
                <a:lnTo>
                  <a:pt x="1280045" y="404709"/>
                </a:lnTo>
                <a:cubicBezTo>
                  <a:pt x="1280045" y="414828"/>
                  <a:pt x="1271842" y="423031"/>
                  <a:pt x="1261723" y="423031"/>
                </a:cubicBezTo>
                <a:lnTo>
                  <a:pt x="18322" y="423031"/>
                </a:lnTo>
                <a:cubicBezTo>
                  <a:pt x="8203" y="423031"/>
                  <a:pt x="0" y="414828"/>
                  <a:pt x="0" y="404709"/>
                </a:cubicBezTo>
                <a:lnTo>
                  <a:pt x="0" y="18322"/>
                </a:lnTo>
                <a:cubicBezTo>
                  <a:pt x="0" y="8203"/>
                  <a:pt x="8203" y="0"/>
                  <a:pt x="18322" y="0"/>
                </a:cubicBezTo>
                <a:close/>
              </a:path>
            </a:pathLst>
          </a:custGeom>
          <a:solidFill>
            <a:srgbClr val="9FCFF9"/>
          </a:solidFill>
          <a:ln cap="sq">
            <a:noFill/>
            <a:prstDash val="solid"/>
            <a:miter/>
          </a:ln>
        </p:spPr>
        <p:txBody>
          <a:bodyPr anchor="ctr" anchorCtr="0"/>
          <a:lstStyle/>
          <a:p>
            <a:pPr algn="ctr" defTabSz="1371600">
              <a:lnSpc>
                <a:spcPts val="4680"/>
              </a:lnSpc>
            </a:pPr>
            <a:r>
              <a:rPr lang="en-US" sz="3200" spc="39" dirty="0">
                <a:solidFill>
                  <a:srgbClr val="1F294C"/>
                </a:solidFill>
                <a:latin typeface="Proxima Nova Bold"/>
              </a:rPr>
              <a:t>Where role fits in the bigger picture</a:t>
            </a:r>
          </a:p>
        </p:txBody>
      </p:sp>
      <p:sp>
        <p:nvSpPr>
          <p:cNvPr id="32" name="Freeform 10">
            <a:extLst>
              <a:ext uri="{FF2B5EF4-FFF2-40B4-BE49-F238E27FC236}">
                <a16:creationId xmlns:a16="http://schemas.microsoft.com/office/drawing/2014/main" id="{E639C0B7-8B9E-DDE5-939E-A3443AACD4AE}"/>
              </a:ext>
            </a:extLst>
          </p:cNvPr>
          <p:cNvSpPr/>
          <p:nvPr/>
        </p:nvSpPr>
        <p:spPr>
          <a:xfrm>
            <a:off x="12801601" y="176621"/>
            <a:ext cx="4427796" cy="1448268"/>
          </a:xfrm>
          <a:custGeom>
            <a:avLst/>
            <a:gdLst/>
            <a:ahLst/>
            <a:cxnLst/>
            <a:rect l="l" t="t" r="r" b="b"/>
            <a:pathLst>
              <a:path w="1280045" h="423031">
                <a:moveTo>
                  <a:pt x="18322" y="0"/>
                </a:moveTo>
                <a:lnTo>
                  <a:pt x="1261723" y="0"/>
                </a:lnTo>
                <a:cubicBezTo>
                  <a:pt x="1266583" y="0"/>
                  <a:pt x="1271243" y="1930"/>
                  <a:pt x="1274679" y="5366"/>
                </a:cubicBezTo>
                <a:cubicBezTo>
                  <a:pt x="1278115" y="8802"/>
                  <a:pt x="1280045" y="13463"/>
                  <a:pt x="1280045" y="18322"/>
                </a:cubicBezTo>
                <a:lnTo>
                  <a:pt x="1280045" y="404709"/>
                </a:lnTo>
                <a:cubicBezTo>
                  <a:pt x="1280045" y="414828"/>
                  <a:pt x="1271842" y="423031"/>
                  <a:pt x="1261723" y="423031"/>
                </a:cubicBezTo>
                <a:lnTo>
                  <a:pt x="18322" y="423031"/>
                </a:lnTo>
                <a:cubicBezTo>
                  <a:pt x="8203" y="423031"/>
                  <a:pt x="0" y="414828"/>
                  <a:pt x="0" y="404709"/>
                </a:cubicBezTo>
                <a:lnTo>
                  <a:pt x="0" y="18322"/>
                </a:lnTo>
                <a:cubicBezTo>
                  <a:pt x="0" y="8203"/>
                  <a:pt x="8203" y="0"/>
                  <a:pt x="18322" y="0"/>
                </a:cubicBezTo>
                <a:close/>
              </a:path>
            </a:pathLst>
          </a:custGeom>
          <a:solidFill>
            <a:srgbClr val="9FCFF9"/>
          </a:solidFill>
          <a:ln cap="sq">
            <a:noFill/>
            <a:prstDash val="solid"/>
            <a:miter/>
          </a:ln>
        </p:spPr>
        <p:txBody>
          <a:bodyPr anchor="ctr" anchorCtr="0"/>
          <a:lstStyle/>
          <a:p>
            <a:pPr algn="ctr" defTabSz="1371600"/>
            <a:r>
              <a:rPr lang="en-US" sz="3000" spc="39" dirty="0">
                <a:solidFill>
                  <a:srgbClr val="1F294C"/>
                </a:solidFill>
                <a:latin typeface="Proxima Nova Bold"/>
              </a:rPr>
              <a:t>HR &amp; HS Essentials </a:t>
            </a:r>
          </a:p>
        </p:txBody>
      </p:sp>
      <p:sp>
        <p:nvSpPr>
          <p:cNvPr id="33" name="Freeform 10">
            <a:extLst>
              <a:ext uri="{FF2B5EF4-FFF2-40B4-BE49-F238E27FC236}">
                <a16:creationId xmlns:a16="http://schemas.microsoft.com/office/drawing/2014/main" id="{EE7B59B8-45D6-9F65-395F-FADC94E60969}"/>
              </a:ext>
            </a:extLst>
          </p:cNvPr>
          <p:cNvSpPr/>
          <p:nvPr/>
        </p:nvSpPr>
        <p:spPr>
          <a:xfrm>
            <a:off x="12801599" y="1822440"/>
            <a:ext cx="4427796" cy="1448268"/>
          </a:xfrm>
          <a:custGeom>
            <a:avLst/>
            <a:gdLst/>
            <a:ahLst/>
            <a:cxnLst/>
            <a:rect l="l" t="t" r="r" b="b"/>
            <a:pathLst>
              <a:path w="1280045" h="423031">
                <a:moveTo>
                  <a:pt x="18322" y="0"/>
                </a:moveTo>
                <a:lnTo>
                  <a:pt x="1261723" y="0"/>
                </a:lnTo>
                <a:cubicBezTo>
                  <a:pt x="1266583" y="0"/>
                  <a:pt x="1271243" y="1930"/>
                  <a:pt x="1274679" y="5366"/>
                </a:cubicBezTo>
                <a:cubicBezTo>
                  <a:pt x="1278115" y="8802"/>
                  <a:pt x="1280045" y="13463"/>
                  <a:pt x="1280045" y="18322"/>
                </a:cubicBezTo>
                <a:lnTo>
                  <a:pt x="1280045" y="404709"/>
                </a:lnTo>
                <a:cubicBezTo>
                  <a:pt x="1280045" y="414828"/>
                  <a:pt x="1271842" y="423031"/>
                  <a:pt x="1261723" y="423031"/>
                </a:cubicBezTo>
                <a:lnTo>
                  <a:pt x="18322" y="423031"/>
                </a:lnTo>
                <a:cubicBezTo>
                  <a:pt x="8203" y="423031"/>
                  <a:pt x="0" y="414828"/>
                  <a:pt x="0" y="404709"/>
                </a:cubicBezTo>
                <a:lnTo>
                  <a:pt x="0" y="18322"/>
                </a:lnTo>
                <a:cubicBezTo>
                  <a:pt x="0" y="8203"/>
                  <a:pt x="8203" y="0"/>
                  <a:pt x="18322" y="0"/>
                </a:cubicBezTo>
                <a:close/>
              </a:path>
            </a:pathLst>
          </a:custGeom>
          <a:solidFill>
            <a:srgbClr val="9FCFF9"/>
          </a:solidFill>
          <a:ln cap="sq">
            <a:noFill/>
            <a:prstDash val="solid"/>
            <a:miter/>
          </a:ln>
        </p:spPr>
        <p:txBody>
          <a:bodyPr anchor="ctr" anchorCtr="0"/>
          <a:lstStyle/>
          <a:p>
            <a:pPr algn="ctr" defTabSz="1371600">
              <a:lnSpc>
                <a:spcPts val="4680"/>
              </a:lnSpc>
            </a:pPr>
            <a:r>
              <a:rPr lang="en-US" sz="3200" b="1" spc="39" dirty="0">
                <a:solidFill>
                  <a:srgbClr val="1F294C"/>
                </a:solidFill>
                <a:latin typeface="Proxima Nova Bold"/>
              </a:rPr>
              <a:t>Clear measured, job training plan</a:t>
            </a:r>
            <a:endParaRPr lang="en-US" sz="3200" spc="39" dirty="0">
              <a:solidFill>
                <a:srgbClr val="1F294C"/>
              </a:solidFill>
              <a:latin typeface="Proxima Nova Bold"/>
            </a:endParaRPr>
          </a:p>
        </p:txBody>
      </p:sp>
      <p:sp>
        <p:nvSpPr>
          <p:cNvPr id="34" name="Freeform 10">
            <a:extLst>
              <a:ext uri="{FF2B5EF4-FFF2-40B4-BE49-F238E27FC236}">
                <a16:creationId xmlns:a16="http://schemas.microsoft.com/office/drawing/2014/main" id="{2004336A-64E1-1F48-9720-3BB72FE48BB6}"/>
              </a:ext>
            </a:extLst>
          </p:cNvPr>
          <p:cNvSpPr/>
          <p:nvPr/>
        </p:nvSpPr>
        <p:spPr>
          <a:xfrm>
            <a:off x="12809145" y="3436643"/>
            <a:ext cx="4529579" cy="1448268"/>
          </a:xfrm>
          <a:custGeom>
            <a:avLst/>
            <a:gdLst/>
            <a:ahLst/>
            <a:cxnLst/>
            <a:rect l="l" t="t" r="r" b="b"/>
            <a:pathLst>
              <a:path w="1280045" h="423031">
                <a:moveTo>
                  <a:pt x="18322" y="0"/>
                </a:moveTo>
                <a:lnTo>
                  <a:pt x="1261723" y="0"/>
                </a:lnTo>
                <a:cubicBezTo>
                  <a:pt x="1266583" y="0"/>
                  <a:pt x="1271243" y="1930"/>
                  <a:pt x="1274679" y="5366"/>
                </a:cubicBezTo>
                <a:cubicBezTo>
                  <a:pt x="1278115" y="8802"/>
                  <a:pt x="1280045" y="13463"/>
                  <a:pt x="1280045" y="18322"/>
                </a:cubicBezTo>
                <a:lnTo>
                  <a:pt x="1280045" y="404709"/>
                </a:lnTo>
                <a:cubicBezTo>
                  <a:pt x="1280045" y="414828"/>
                  <a:pt x="1271842" y="423031"/>
                  <a:pt x="1261723" y="423031"/>
                </a:cubicBezTo>
                <a:lnTo>
                  <a:pt x="18322" y="423031"/>
                </a:lnTo>
                <a:cubicBezTo>
                  <a:pt x="8203" y="423031"/>
                  <a:pt x="0" y="414828"/>
                  <a:pt x="0" y="404709"/>
                </a:cubicBezTo>
                <a:lnTo>
                  <a:pt x="0" y="18322"/>
                </a:lnTo>
                <a:cubicBezTo>
                  <a:pt x="0" y="8203"/>
                  <a:pt x="8203" y="0"/>
                  <a:pt x="18322" y="0"/>
                </a:cubicBezTo>
                <a:close/>
              </a:path>
            </a:pathLst>
          </a:custGeom>
          <a:solidFill>
            <a:srgbClr val="9FCFF9"/>
          </a:solidFill>
          <a:ln cap="sq">
            <a:noFill/>
            <a:prstDash val="solid"/>
            <a:miter/>
          </a:ln>
        </p:spPr>
        <p:txBody>
          <a:bodyPr anchor="ctr" anchorCtr="0"/>
          <a:lstStyle/>
          <a:p>
            <a:pPr algn="ctr" defTabSz="1371600"/>
            <a:r>
              <a:rPr lang="en-US" sz="3200" b="1" spc="39" dirty="0">
                <a:solidFill>
                  <a:srgbClr val="1F294C"/>
                </a:solidFill>
                <a:latin typeface="Proxima Nova Bold"/>
              </a:rPr>
              <a:t>Meet the team/Buddies</a:t>
            </a:r>
            <a:endParaRPr lang="en-US" sz="3200" spc="39" dirty="0">
              <a:solidFill>
                <a:srgbClr val="1F294C"/>
              </a:solidFill>
              <a:latin typeface="Proxima Nova Bold"/>
            </a:endParaRPr>
          </a:p>
        </p:txBody>
      </p:sp>
      <p:sp>
        <p:nvSpPr>
          <p:cNvPr id="35" name="Freeform 10">
            <a:extLst>
              <a:ext uri="{FF2B5EF4-FFF2-40B4-BE49-F238E27FC236}">
                <a16:creationId xmlns:a16="http://schemas.microsoft.com/office/drawing/2014/main" id="{F29791E8-7D57-1FAB-585E-E6F15A36A827}"/>
              </a:ext>
            </a:extLst>
          </p:cNvPr>
          <p:cNvSpPr/>
          <p:nvPr/>
        </p:nvSpPr>
        <p:spPr>
          <a:xfrm>
            <a:off x="12801599" y="5120131"/>
            <a:ext cx="4427796" cy="1448268"/>
          </a:xfrm>
          <a:custGeom>
            <a:avLst/>
            <a:gdLst/>
            <a:ahLst/>
            <a:cxnLst/>
            <a:rect l="l" t="t" r="r" b="b"/>
            <a:pathLst>
              <a:path w="1280045" h="423031">
                <a:moveTo>
                  <a:pt x="18322" y="0"/>
                </a:moveTo>
                <a:lnTo>
                  <a:pt x="1261723" y="0"/>
                </a:lnTo>
                <a:cubicBezTo>
                  <a:pt x="1266583" y="0"/>
                  <a:pt x="1271243" y="1930"/>
                  <a:pt x="1274679" y="5366"/>
                </a:cubicBezTo>
                <a:cubicBezTo>
                  <a:pt x="1278115" y="8802"/>
                  <a:pt x="1280045" y="13463"/>
                  <a:pt x="1280045" y="18322"/>
                </a:cubicBezTo>
                <a:lnTo>
                  <a:pt x="1280045" y="404709"/>
                </a:lnTo>
                <a:cubicBezTo>
                  <a:pt x="1280045" y="414828"/>
                  <a:pt x="1271842" y="423031"/>
                  <a:pt x="1261723" y="423031"/>
                </a:cubicBezTo>
                <a:lnTo>
                  <a:pt x="18322" y="423031"/>
                </a:lnTo>
                <a:cubicBezTo>
                  <a:pt x="8203" y="423031"/>
                  <a:pt x="0" y="414828"/>
                  <a:pt x="0" y="404709"/>
                </a:cubicBezTo>
                <a:lnTo>
                  <a:pt x="0" y="18322"/>
                </a:lnTo>
                <a:cubicBezTo>
                  <a:pt x="0" y="8203"/>
                  <a:pt x="8203" y="0"/>
                  <a:pt x="18322" y="0"/>
                </a:cubicBezTo>
                <a:close/>
              </a:path>
            </a:pathLst>
          </a:custGeom>
          <a:solidFill>
            <a:srgbClr val="9FCFF9"/>
          </a:solidFill>
          <a:ln cap="sq">
            <a:noFill/>
            <a:prstDash val="solid"/>
            <a:miter/>
          </a:ln>
        </p:spPr>
        <p:txBody>
          <a:bodyPr anchor="ctr" anchorCtr="0"/>
          <a:lstStyle/>
          <a:p>
            <a:pPr algn="ctr" defTabSz="1371600">
              <a:lnSpc>
                <a:spcPts val="4680"/>
              </a:lnSpc>
            </a:pPr>
            <a:r>
              <a:rPr lang="en-US" sz="3200" b="1" spc="39" dirty="0">
                <a:solidFill>
                  <a:srgbClr val="1F294C"/>
                </a:solidFill>
                <a:latin typeface="Proxima Nova Bold"/>
              </a:rPr>
              <a:t>Weekly reviews/121’s</a:t>
            </a:r>
          </a:p>
          <a:p>
            <a:pPr algn="ctr" defTabSz="1371600">
              <a:lnSpc>
                <a:spcPts val="4680"/>
              </a:lnSpc>
            </a:pPr>
            <a:r>
              <a:rPr lang="en-US" sz="3200" b="1" spc="39" dirty="0">
                <a:solidFill>
                  <a:srgbClr val="1F294C"/>
                </a:solidFill>
                <a:latin typeface="Proxima Nova Bold"/>
              </a:rPr>
              <a:t>Feedback</a:t>
            </a:r>
            <a:endParaRPr lang="en-US" sz="3200" spc="39" dirty="0">
              <a:solidFill>
                <a:srgbClr val="1F294C"/>
              </a:solidFill>
              <a:latin typeface="Proxima Nova Bold"/>
            </a:endParaRPr>
          </a:p>
        </p:txBody>
      </p:sp>
      <p:sp>
        <p:nvSpPr>
          <p:cNvPr id="36" name="Freeform 10">
            <a:extLst>
              <a:ext uri="{FF2B5EF4-FFF2-40B4-BE49-F238E27FC236}">
                <a16:creationId xmlns:a16="http://schemas.microsoft.com/office/drawing/2014/main" id="{5DCA65E8-ABD4-F364-961B-5E547E5416A5}"/>
              </a:ext>
            </a:extLst>
          </p:cNvPr>
          <p:cNvSpPr/>
          <p:nvPr/>
        </p:nvSpPr>
        <p:spPr>
          <a:xfrm>
            <a:off x="12801599" y="6716861"/>
            <a:ext cx="4427796" cy="1448268"/>
          </a:xfrm>
          <a:custGeom>
            <a:avLst/>
            <a:gdLst/>
            <a:ahLst/>
            <a:cxnLst/>
            <a:rect l="l" t="t" r="r" b="b"/>
            <a:pathLst>
              <a:path w="1280045" h="423031">
                <a:moveTo>
                  <a:pt x="18322" y="0"/>
                </a:moveTo>
                <a:lnTo>
                  <a:pt x="1261723" y="0"/>
                </a:lnTo>
                <a:cubicBezTo>
                  <a:pt x="1266583" y="0"/>
                  <a:pt x="1271243" y="1930"/>
                  <a:pt x="1274679" y="5366"/>
                </a:cubicBezTo>
                <a:cubicBezTo>
                  <a:pt x="1278115" y="8802"/>
                  <a:pt x="1280045" y="13463"/>
                  <a:pt x="1280045" y="18322"/>
                </a:cubicBezTo>
                <a:lnTo>
                  <a:pt x="1280045" y="404709"/>
                </a:lnTo>
                <a:cubicBezTo>
                  <a:pt x="1280045" y="414828"/>
                  <a:pt x="1271842" y="423031"/>
                  <a:pt x="1261723" y="423031"/>
                </a:cubicBezTo>
                <a:lnTo>
                  <a:pt x="18322" y="423031"/>
                </a:lnTo>
                <a:cubicBezTo>
                  <a:pt x="8203" y="423031"/>
                  <a:pt x="0" y="414828"/>
                  <a:pt x="0" y="404709"/>
                </a:cubicBezTo>
                <a:lnTo>
                  <a:pt x="0" y="18322"/>
                </a:lnTo>
                <a:cubicBezTo>
                  <a:pt x="0" y="8203"/>
                  <a:pt x="8203" y="0"/>
                  <a:pt x="18322" y="0"/>
                </a:cubicBezTo>
                <a:close/>
              </a:path>
            </a:pathLst>
          </a:custGeom>
          <a:solidFill>
            <a:srgbClr val="9FCFF9"/>
          </a:solidFill>
          <a:ln cap="sq">
            <a:noFill/>
            <a:prstDash val="solid"/>
            <a:miter/>
          </a:ln>
        </p:spPr>
        <p:txBody>
          <a:bodyPr anchor="ctr" anchorCtr="0"/>
          <a:lstStyle/>
          <a:p>
            <a:pPr algn="ctr" defTabSz="1371600"/>
            <a:r>
              <a:rPr lang="en-US" sz="3200" b="1" spc="39" dirty="0">
                <a:solidFill>
                  <a:srgbClr val="1F294C"/>
                </a:solidFill>
                <a:latin typeface="Proxima Nova Bold"/>
              </a:rPr>
              <a:t>2- way feedback </a:t>
            </a:r>
            <a:endParaRPr lang="en-US" sz="3200" spc="39" dirty="0">
              <a:solidFill>
                <a:srgbClr val="1F294C"/>
              </a:solidFill>
              <a:latin typeface="Proxima Nova Bold"/>
            </a:endParaRPr>
          </a:p>
        </p:txBody>
      </p:sp>
      <p:pic>
        <p:nvPicPr>
          <p:cNvPr id="38" name="Picture 37" descr="A person pointing at a board with sticky notes&#10;&#10;Description automatically generated">
            <a:extLst>
              <a:ext uri="{FF2B5EF4-FFF2-40B4-BE49-F238E27FC236}">
                <a16:creationId xmlns:a16="http://schemas.microsoft.com/office/drawing/2014/main" id="{4F5F297F-9F4D-2BCA-AF4E-99C8D4A2D2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196" y="176621"/>
            <a:ext cx="3556254" cy="2370836"/>
          </a:xfrm>
          <a:prstGeom prst="rect">
            <a:avLst/>
          </a:prstGeom>
        </p:spPr>
      </p:pic>
      <p:pic>
        <p:nvPicPr>
          <p:cNvPr id="40" name="Picture 39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DE357CA2-A927-E9EC-7965-125AA8B222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196" y="2546574"/>
            <a:ext cx="3556254" cy="2370836"/>
          </a:xfrm>
          <a:prstGeom prst="rect">
            <a:avLst/>
          </a:prstGeom>
        </p:spPr>
      </p:pic>
      <p:pic>
        <p:nvPicPr>
          <p:cNvPr id="42" name="Picture 41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0A2180AD-F330-46DA-B64F-3061DDDC82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011" y="4917410"/>
            <a:ext cx="3556254" cy="2000681"/>
          </a:xfrm>
          <a:prstGeom prst="rect">
            <a:avLst/>
          </a:prstGeom>
        </p:spPr>
      </p:pic>
      <p:pic>
        <p:nvPicPr>
          <p:cNvPr id="44" name="Picture 43" descr="A group of people shaking hands&#10;&#10;Description automatically generated">
            <a:extLst>
              <a:ext uri="{FF2B5EF4-FFF2-40B4-BE49-F238E27FC236}">
                <a16:creationId xmlns:a16="http://schemas.microsoft.com/office/drawing/2014/main" id="{624069B7-729D-F95D-6B4E-C4F5F21D31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011" y="6918092"/>
            <a:ext cx="3556254" cy="237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80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92400" y="9029700"/>
            <a:ext cx="2895600" cy="1197762"/>
          </a:xfrm>
          <a:custGeom>
            <a:avLst/>
            <a:gdLst/>
            <a:ahLst/>
            <a:cxnLst/>
            <a:rect l="l" t="t" r="r" b="b"/>
            <a:pathLst>
              <a:path w="4111676" h="1856886">
                <a:moveTo>
                  <a:pt x="0" y="0"/>
                </a:moveTo>
                <a:lnTo>
                  <a:pt x="4111676" y="0"/>
                </a:lnTo>
                <a:lnTo>
                  <a:pt x="4111676" y="1856886"/>
                </a:lnTo>
                <a:lnTo>
                  <a:pt x="0" y="18568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186774" y="851535"/>
            <a:ext cx="1612846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spc="74" dirty="0">
                <a:solidFill>
                  <a:srgbClr val="22428E"/>
                </a:solidFill>
                <a:latin typeface="Proxima Nova Bold"/>
              </a:rPr>
              <a:t>What is key to successful company inductions and probationary period?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8260285"/>
            <a:ext cx="1687919" cy="1996031"/>
          </a:xfrm>
          <a:custGeom>
            <a:avLst/>
            <a:gdLst/>
            <a:ahLst/>
            <a:cxnLst/>
            <a:rect l="l" t="t" r="r" b="b"/>
            <a:pathLst>
              <a:path w="1687919" h="1996031">
                <a:moveTo>
                  <a:pt x="0" y="0"/>
                </a:moveTo>
                <a:lnTo>
                  <a:pt x="1687919" y="0"/>
                </a:lnTo>
                <a:lnTo>
                  <a:pt x="1687919" y="1996030"/>
                </a:lnTo>
                <a:lnTo>
                  <a:pt x="0" y="19960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580" t="-42720" r="-79319" b="-14642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9CECC0-16B1-B486-B56B-34ABF388CCE7}"/>
              </a:ext>
            </a:extLst>
          </p:cNvPr>
          <p:cNvSpPr txBox="1"/>
          <p:nvPr/>
        </p:nvSpPr>
        <p:spPr>
          <a:xfrm>
            <a:off x="1427356" y="3657599"/>
            <a:ext cx="154128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Proxima Nova" panose="020B0604020202020204" charset="0"/>
              </a:rPr>
              <a:t>Effective Managers:</a:t>
            </a:r>
          </a:p>
          <a:p>
            <a:pPr marL="742950" indent="-742950">
              <a:buAutoNum type="arabicPeriod"/>
            </a:pPr>
            <a:r>
              <a:rPr lang="en-GB" sz="4400" dirty="0">
                <a:latin typeface="Proxima Nova" panose="020B0604020202020204" charset="0"/>
              </a:rPr>
              <a:t>Structure </a:t>
            </a:r>
          </a:p>
          <a:p>
            <a:pPr marL="742950" indent="-742950">
              <a:buAutoNum type="arabicPeriod"/>
            </a:pPr>
            <a:r>
              <a:rPr lang="en-GB" sz="4400" dirty="0">
                <a:latin typeface="Proxima Nova" panose="020B0604020202020204" charset="0"/>
              </a:rPr>
              <a:t>Two-way feedback</a:t>
            </a:r>
          </a:p>
          <a:p>
            <a:pPr marL="742950" indent="-742950">
              <a:buAutoNum type="arabicPeriod"/>
            </a:pPr>
            <a:r>
              <a:rPr lang="en-GB" sz="4400" dirty="0">
                <a:latin typeface="Proxima Nova" panose="020B0604020202020204" charset="0"/>
              </a:rPr>
              <a:t>Celebration </a:t>
            </a:r>
          </a:p>
          <a:p>
            <a:pPr marL="742950" indent="-742950">
              <a:buAutoNum type="arabicPeriod"/>
            </a:pPr>
            <a:r>
              <a:rPr lang="en-GB" sz="4400" dirty="0">
                <a:latin typeface="Proxima Nova" panose="020B0604020202020204" charset="0"/>
              </a:rPr>
              <a:t>Consistency</a:t>
            </a:r>
          </a:p>
          <a:p>
            <a:pPr marL="742950" indent="-742950">
              <a:buAutoNum type="arabicPeriod"/>
            </a:pPr>
            <a:r>
              <a:rPr lang="en-GB" sz="4400" dirty="0">
                <a:latin typeface="Proxima Nova" panose="020B0604020202020204" charset="0"/>
              </a:rPr>
              <a:t>Achievement - ROI</a:t>
            </a:r>
          </a:p>
          <a:p>
            <a:pPr marL="742950" indent="-742950">
              <a:buAutoNum type="arabicPeriod"/>
            </a:pPr>
            <a:r>
              <a:rPr lang="en-GB" sz="4400" dirty="0">
                <a:latin typeface="Proxima Nova" panose="020B0604020202020204" charset="0"/>
              </a:rPr>
              <a:t>Conscious sign off by both parties	</a:t>
            </a:r>
          </a:p>
        </p:txBody>
      </p:sp>
    </p:spTree>
    <p:extLst>
      <p:ext uri="{BB962C8B-B14F-4D97-AF65-F5344CB8AC3E}">
        <p14:creationId xmlns:p14="http://schemas.microsoft.com/office/powerpoint/2010/main" val="395715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46300" y="415799"/>
            <a:ext cx="13595400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6399" spc="63" dirty="0">
                <a:solidFill>
                  <a:srgbClr val="22428E"/>
                </a:solidFill>
                <a:latin typeface="Proxima Nova Bold"/>
              </a:rPr>
              <a:t>Case Studies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191941" y="3652919"/>
            <a:ext cx="5678402" cy="2313999"/>
            <a:chOff x="-44077" y="-48578"/>
            <a:chExt cx="1478649" cy="522747"/>
          </a:xfrm>
        </p:grpSpPr>
        <p:sp>
          <p:nvSpPr>
            <p:cNvPr id="4" name="Freeform 4"/>
            <p:cNvSpPr/>
            <p:nvPr/>
          </p:nvSpPr>
          <p:spPr>
            <a:xfrm>
              <a:off x="-44077" y="-9525"/>
              <a:ext cx="1478649" cy="444640"/>
            </a:xfrm>
            <a:custGeom>
              <a:avLst/>
              <a:gdLst/>
              <a:ahLst/>
              <a:cxnLst/>
              <a:rect l="l" t="t" r="r" b="b"/>
              <a:pathLst>
                <a:path w="1280045" h="423031">
                  <a:moveTo>
                    <a:pt x="18322" y="0"/>
                  </a:moveTo>
                  <a:lnTo>
                    <a:pt x="1261723" y="0"/>
                  </a:lnTo>
                  <a:cubicBezTo>
                    <a:pt x="1266583" y="0"/>
                    <a:pt x="1271243" y="1930"/>
                    <a:pt x="1274679" y="5366"/>
                  </a:cubicBezTo>
                  <a:cubicBezTo>
                    <a:pt x="1278115" y="8802"/>
                    <a:pt x="1280045" y="13463"/>
                    <a:pt x="1280045" y="18322"/>
                  </a:cubicBezTo>
                  <a:lnTo>
                    <a:pt x="1280045" y="404709"/>
                  </a:lnTo>
                  <a:cubicBezTo>
                    <a:pt x="1280045" y="414828"/>
                    <a:pt x="1271842" y="423031"/>
                    <a:pt x="1261723" y="423031"/>
                  </a:cubicBezTo>
                  <a:lnTo>
                    <a:pt x="18322" y="423031"/>
                  </a:lnTo>
                  <a:cubicBezTo>
                    <a:pt x="8203" y="423031"/>
                    <a:pt x="0" y="414828"/>
                    <a:pt x="0" y="404709"/>
                  </a:cubicBezTo>
                  <a:lnTo>
                    <a:pt x="0" y="18322"/>
                  </a:lnTo>
                  <a:cubicBezTo>
                    <a:pt x="0" y="8203"/>
                    <a:pt x="8203" y="0"/>
                    <a:pt x="18322" y="0"/>
                  </a:cubicBezTo>
                  <a:close/>
                </a:path>
              </a:pathLst>
            </a:custGeom>
            <a:solidFill>
              <a:srgbClr val="9FCFF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44077" y="-48578"/>
              <a:ext cx="1478649" cy="522747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3120"/>
                </a:lnSpc>
              </a:pPr>
              <a:r>
                <a:rPr lang="en-US" sz="3200" spc="26" dirty="0">
                  <a:solidFill>
                    <a:srgbClr val="1F294C"/>
                  </a:solidFill>
                  <a:latin typeface="Proxima Nova Bold"/>
                </a:rPr>
                <a:t>In 2023, retained 79% of workforce</a:t>
              </a:r>
            </a:p>
            <a:p>
              <a:pPr algn="ctr">
                <a:lnSpc>
                  <a:spcPts val="3120"/>
                </a:lnSpc>
              </a:pPr>
              <a:r>
                <a:rPr lang="en-US" sz="2400" i="1" spc="26" dirty="0">
                  <a:solidFill>
                    <a:srgbClr val="1F294C"/>
                  </a:solidFill>
                  <a:latin typeface="Proxima Nova Bold"/>
                </a:rPr>
                <a:t>Comparably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15405287" y="8925591"/>
            <a:ext cx="2882713" cy="1301871"/>
          </a:xfrm>
          <a:custGeom>
            <a:avLst/>
            <a:gdLst/>
            <a:ahLst/>
            <a:cxnLst/>
            <a:rect l="l" t="t" r="r" b="b"/>
            <a:pathLst>
              <a:path w="2882713" h="1301871">
                <a:moveTo>
                  <a:pt x="0" y="0"/>
                </a:moveTo>
                <a:lnTo>
                  <a:pt x="2882713" y="0"/>
                </a:lnTo>
                <a:lnTo>
                  <a:pt x="2882713" y="1301871"/>
                </a:lnTo>
                <a:lnTo>
                  <a:pt x="0" y="13018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21"/>
          <p:cNvSpPr/>
          <p:nvPr/>
        </p:nvSpPr>
        <p:spPr>
          <a:xfrm>
            <a:off x="0" y="8874439"/>
            <a:ext cx="1144167" cy="1353022"/>
          </a:xfrm>
          <a:custGeom>
            <a:avLst/>
            <a:gdLst/>
            <a:ahLst/>
            <a:cxnLst/>
            <a:rect l="l" t="t" r="r" b="b"/>
            <a:pathLst>
              <a:path w="1144167" h="1353022">
                <a:moveTo>
                  <a:pt x="0" y="0"/>
                </a:moveTo>
                <a:lnTo>
                  <a:pt x="1144167" y="0"/>
                </a:lnTo>
                <a:lnTo>
                  <a:pt x="1144167" y="1353023"/>
                </a:lnTo>
                <a:lnTo>
                  <a:pt x="0" y="13530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580" t="-42720" r="-79319" b="-146422"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25093A-7227-28AA-F168-73640E23A1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923" b="90000" l="2584" r="95866">
                        <a14:foregroundMark x1="21447" y1="36923" x2="21447" y2="36923"/>
                        <a14:foregroundMark x1="2842" y1="44615" x2="2842" y2="44615"/>
                        <a14:foregroundMark x1="39018" y1="35385" x2="39018" y2="35385"/>
                        <a14:foregroundMark x1="38501" y1="62308" x2="38501" y2="62308"/>
                        <a14:foregroundMark x1="67183" y1="32308" x2="67183" y2="32308"/>
                        <a14:foregroundMark x1="81137" y1="29231" x2="81137" y2="29231"/>
                        <a14:foregroundMark x1="86563" y1="52308" x2="86563" y2="52308"/>
                        <a14:foregroundMark x1="96124" y1="41538" x2="96124" y2="41538"/>
                        <a14:foregroundMark x1="19380" y1="6923" x2="19380" y2="6923"/>
                        <a14:foregroundMark x1="56848" y1="35385" x2="56848" y2="35385"/>
                        <a14:foregroundMark x1="95866" y1="43077" x2="95866" y2="43077"/>
                        <a14:foregroundMark x1="81395" y1="43846" x2="81395" y2="438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9387" y="1474601"/>
            <a:ext cx="6937584" cy="2330455"/>
          </a:xfrm>
          <a:prstGeom prst="rect">
            <a:avLst/>
          </a:prstGeom>
        </p:spPr>
      </p:pic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B4AC878A-CCD3-A4D9-794B-995888691148}"/>
              </a:ext>
            </a:extLst>
          </p:cNvPr>
          <p:cNvSpPr txBox="1">
            <a:spLocks/>
          </p:cNvSpPr>
          <p:nvPr/>
        </p:nvSpPr>
        <p:spPr>
          <a:xfrm>
            <a:off x="1122258" y="5291033"/>
            <a:ext cx="6174668" cy="217823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b="1" dirty="0">
              <a:latin typeface="Proxima Nova Bold" panose="020B060402020202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DFA1EC-48CD-3FED-6FB2-36DD05F1C09A}"/>
              </a:ext>
            </a:extLst>
          </p:cNvPr>
          <p:cNvSpPr txBox="1"/>
          <p:nvPr/>
        </p:nvSpPr>
        <p:spPr>
          <a:xfrm>
            <a:off x="1191941" y="5911423"/>
            <a:ext cx="567840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i="1" dirty="0">
                <a:solidFill>
                  <a:srgbClr val="002060"/>
                </a:solidFill>
                <a:latin typeface="Proxima Nova" panose="020B0604020202020204" charset="0"/>
              </a:rPr>
              <a:t>An onboarding process which focusses on employee engagement, company values and continuous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F9EDA0-CEE7-A199-5B01-0518D03C13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1760" y="887475"/>
            <a:ext cx="6766615" cy="3806221"/>
          </a:xfrm>
          <a:prstGeom prst="rect">
            <a:avLst/>
          </a:prstGeom>
        </p:spPr>
      </p:pic>
      <p:grpSp>
        <p:nvGrpSpPr>
          <p:cNvPr id="16" name="Group 3">
            <a:extLst>
              <a:ext uri="{FF2B5EF4-FFF2-40B4-BE49-F238E27FC236}">
                <a16:creationId xmlns:a16="http://schemas.microsoft.com/office/drawing/2014/main" id="{494F9DBF-5BF2-51E4-D863-C23C2679DAF4}"/>
              </a:ext>
            </a:extLst>
          </p:cNvPr>
          <p:cNvGrpSpPr/>
          <p:nvPr/>
        </p:nvGrpSpPr>
        <p:grpSpPr>
          <a:xfrm>
            <a:off x="10582202" y="3652919"/>
            <a:ext cx="5858241" cy="2228601"/>
            <a:chOff x="1084856" y="-126591"/>
            <a:chExt cx="1493571" cy="522747"/>
          </a:xfrm>
        </p:grpSpPr>
        <p:sp>
          <p:nvSpPr>
            <p:cNvPr id="17" name="Freeform 4">
              <a:extLst>
                <a:ext uri="{FF2B5EF4-FFF2-40B4-BE49-F238E27FC236}">
                  <a16:creationId xmlns:a16="http://schemas.microsoft.com/office/drawing/2014/main" id="{DCDEDAD2-CB46-0DB3-169E-7ACA4AA837E5}"/>
                </a:ext>
              </a:extLst>
            </p:cNvPr>
            <p:cNvSpPr/>
            <p:nvPr/>
          </p:nvSpPr>
          <p:spPr>
            <a:xfrm>
              <a:off x="1099778" y="-99312"/>
              <a:ext cx="1478649" cy="444640"/>
            </a:xfrm>
            <a:custGeom>
              <a:avLst/>
              <a:gdLst/>
              <a:ahLst/>
              <a:cxnLst/>
              <a:rect l="l" t="t" r="r" b="b"/>
              <a:pathLst>
                <a:path w="1280045" h="423031">
                  <a:moveTo>
                    <a:pt x="18322" y="0"/>
                  </a:moveTo>
                  <a:lnTo>
                    <a:pt x="1261723" y="0"/>
                  </a:lnTo>
                  <a:cubicBezTo>
                    <a:pt x="1266583" y="0"/>
                    <a:pt x="1271243" y="1930"/>
                    <a:pt x="1274679" y="5366"/>
                  </a:cubicBezTo>
                  <a:cubicBezTo>
                    <a:pt x="1278115" y="8802"/>
                    <a:pt x="1280045" y="13463"/>
                    <a:pt x="1280045" y="18322"/>
                  </a:cubicBezTo>
                  <a:lnTo>
                    <a:pt x="1280045" y="404709"/>
                  </a:lnTo>
                  <a:cubicBezTo>
                    <a:pt x="1280045" y="414828"/>
                    <a:pt x="1271842" y="423031"/>
                    <a:pt x="1261723" y="423031"/>
                  </a:cubicBezTo>
                  <a:lnTo>
                    <a:pt x="18322" y="423031"/>
                  </a:lnTo>
                  <a:cubicBezTo>
                    <a:pt x="8203" y="423031"/>
                    <a:pt x="0" y="414828"/>
                    <a:pt x="0" y="404709"/>
                  </a:cubicBezTo>
                  <a:lnTo>
                    <a:pt x="0" y="18322"/>
                  </a:lnTo>
                  <a:cubicBezTo>
                    <a:pt x="0" y="8203"/>
                    <a:pt x="8203" y="0"/>
                    <a:pt x="18322" y="0"/>
                  </a:cubicBezTo>
                  <a:close/>
                </a:path>
              </a:pathLst>
            </a:custGeom>
            <a:solidFill>
              <a:srgbClr val="9FCFF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" name="TextBox 5">
              <a:extLst>
                <a:ext uri="{FF2B5EF4-FFF2-40B4-BE49-F238E27FC236}">
                  <a16:creationId xmlns:a16="http://schemas.microsoft.com/office/drawing/2014/main" id="{22C63E1D-1112-2EBC-D8CD-1AED78B809A8}"/>
                </a:ext>
              </a:extLst>
            </p:cNvPr>
            <p:cNvSpPr txBox="1"/>
            <p:nvPr/>
          </p:nvSpPr>
          <p:spPr>
            <a:xfrm>
              <a:off x="1084856" y="-126591"/>
              <a:ext cx="1478649" cy="522747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3120"/>
                </a:lnSpc>
              </a:pPr>
              <a:r>
                <a:rPr lang="en-US" sz="3200" spc="26" dirty="0">
                  <a:solidFill>
                    <a:srgbClr val="1F294C"/>
                  </a:solidFill>
                  <a:latin typeface="Proxima Nova Bold"/>
                </a:rPr>
                <a:t>In 2023, retained 80% of workforce</a:t>
              </a:r>
            </a:p>
            <a:p>
              <a:pPr algn="ctr">
                <a:lnSpc>
                  <a:spcPts val="3120"/>
                </a:lnSpc>
              </a:pPr>
              <a:r>
                <a:rPr lang="en-US" sz="2400" i="1" spc="26" dirty="0">
                  <a:solidFill>
                    <a:srgbClr val="1F294C"/>
                  </a:solidFill>
                  <a:latin typeface="Proxima Nova Bold"/>
                </a:rPr>
                <a:t>Comparably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8C76A48-04FA-2D9A-D3FA-5579E42727A1}"/>
              </a:ext>
            </a:extLst>
          </p:cNvPr>
          <p:cNvSpPr txBox="1"/>
          <p:nvPr/>
        </p:nvSpPr>
        <p:spPr>
          <a:xfrm>
            <a:off x="10640731" y="5776608"/>
            <a:ext cx="57411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i="1" dirty="0">
                <a:solidFill>
                  <a:srgbClr val="002060"/>
                </a:solidFill>
                <a:latin typeface="Proxima Nova" panose="020B0604020202020204" charset="0"/>
              </a:rPr>
              <a:t>An onboarding process which focusses on culture and the team’s role to advance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92400" y="9029700"/>
            <a:ext cx="2895600" cy="1197762"/>
          </a:xfrm>
          <a:custGeom>
            <a:avLst/>
            <a:gdLst/>
            <a:ahLst/>
            <a:cxnLst/>
            <a:rect l="l" t="t" r="r" b="b"/>
            <a:pathLst>
              <a:path w="4111676" h="1856886">
                <a:moveTo>
                  <a:pt x="0" y="0"/>
                </a:moveTo>
                <a:lnTo>
                  <a:pt x="4111676" y="0"/>
                </a:lnTo>
                <a:lnTo>
                  <a:pt x="4111676" y="1856886"/>
                </a:lnTo>
                <a:lnTo>
                  <a:pt x="0" y="18568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186774" y="851535"/>
            <a:ext cx="1612846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spc="74" dirty="0">
                <a:solidFill>
                  <a:srgbClr val="22428E"/>
                </a:solidFill>
                <a:latin typeface="Proxima Nova Bold"/>
              </a:rPr>
              <a:t>What can HR Champions do for you?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8260285"/>
            <a:ext cx="1687919" cy="1996031"/>
          </a:xfrm>
          <a:custGeom>
            <a:avLst/>
            <a:gdLst/>
            <a:ahLst/>
            <a:cxnLst/>
            <a:rect l="l" t="t" r="r" b="b"/>
            <a:pathLst>
              <a:path w="1687919" h="1996031">
                <a:moveTo>
                  <a:pt x="0" y="0"/>
                </a:moveTo>
                <a:lnTo>
                  <a:pt x="1687919" y="0"/>
                </a:lnTo>
                <a:lnTo>
                  <a:pt x="1687919" y="1996030"/>
                </a:lnTo>
                <a:lnTo>
                  <a:pt x="0" y="19960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580" t="-42720" r="-79319" b="-14642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9CECC0-16B1-B486-B56B-34ABF388CCE7}"/>
              </a:ext>
            </a:extLst>
          </p:cNvPr>
          <p:cNvSpPr txBox="1"/>
          <p:nvPr/>
        </p:nvSpPr>
        <p:spPr>
          <a:xfrm>
            <a:off x="711740" y="2564780"/>
            <a:ext cx="16128460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u="sng" dirty="0">
                <a:latin typeface="Proxima Nova" panose="020B0604020202020204" charset="0"/>
              </a:rPr>
              <a:t>Probation package:</a:t>
            </a:r>
            <a:endParaRPr lang="en-GB" sz="4400" dirty="0">
              <a:latin typeface="Proxima Nova" panose="020B060402020202020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latin typeface="Proxima Nova" panose="020B0604020202020204" charset="0"/>
              </a:rPr>
              <a:t>Review of your current practices  - provide feedback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latin typeface="Proxima Nova" panose="020B0604020202020204" charset="0"/>
              </a:rPr>
              <a:t>Structure company and job inductions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latin typeface="Proxima Nova" panose="020B0604020202020204" charset="0"/>
              </a:rPr>
              <a:t>Train managers on how to deliver an A1 Job induction and a fulfilling probationary process: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GB" sz="4400" dirty="0">
                <a:latin typeface="Proxima Nova" panose="020B0604020202020204" charset="0"/>
              </a:rPr>
              <a:t>Developing a training plan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GB" sz="4400" dirty="0">
                <a:latin typeface="Proxima Nova" panose="020B0604020202020204" charset="0"/>
              </a:rPr>
              <a:t>Teaching and coaching skills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GB" sz="4400" dirty="0">
                <a:latin typeface="Proxima Nova" panose="020B0604020202020204" charset="0"/>
              </a:rPr>
              <a:t>Setting objectives 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GB" sz="4400" dirty="0">
                <a:latin typeface="Proxima Nova" panose="020B0604020202020204" charset="0"/>
              </a:rPr>
              <a:t>Giving feedback +/-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GB" sz="4400" dirty="0">
                <a:latin typeface="Proxima Nova" panose="020B0604020202020204" charset="0"/>
              </a:rPr>
              <a:t>Deal with difficult conversations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GB" sz="4400" dirty="0">
                <a:latin typeface="Proxima Nova" panose="020B0604020202020204" charset="0"/>
              </a:rPr>
              <a:t>How to sign off a probationary period.</a:t>
            </a:r>
          </a:p>
          <a:p>
            <a:r>
              <a:rPr lang="en-GB" sz="4400" dirty="0">
                <a:latin typeface="Proxima Nova" panose="020B060402020202020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2964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973456e-9a19-4aa2-acc9-beb5dc74d5f2">
      <Terms xmlns="http://schemas.microsoft.com/office/infopath/2007/PartnerControls"/>
    </lcf76f155ced4ddcb4097134ff3c332f>
    <TaxCatchAll xmlns="6d594938-0905-41c2-9915-367fb588fb1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579950C4A7BD4B81D3A419647C7854" ma:contentTypeVersion="18" ma:contentTypeDescription="Create a new document." ma:contentTypeScope="" ma:versionID="be4627bfe943a7a8aafd5114fd1b81d2">
  <xsd:schema xmlns:xsd="http://www.w3.org/2001/XMLSchema" xmlns:xs="http://www.w3.org/2001/XMLSchema" xmlns:p="http://schemas.microsoft.com/office/2006/metadata/properties" xmlns:ns2="f973456e-9a19-4aa2-acc9-beb5dc74d5f2" xmlns:ns3="6d594938-0905-41c2-9915-367fb588fb16" targetNamespace="http://schemas.microsoft.com/office/2006/metadata/properties" ma:root="true" ma:fieldsID="0f3d6e9046dcb684b4982db63fc339bd" ns2:_="" ns3:_="">
    <xsd:import namespace="f973456e-9a19-4aa2-acc9-beb5dc74d5f2"/>
    <xsd:import namespace="6d594938-0905-41c2-9915-367fb588fb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73456e-9a19-4aa2-acc9-beb5dc74d5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cdb6a7f-f1bb-445f-8a10-af2e41a3d4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594938-0905-41c2-9915-367fb588fb1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073647e-51a0-4fad-a02e-b70b29f9f404}" ma:internalName="TaxCatchAll" ma:showField="CatchAllData" ma:web="6d594938-0905-41c2-9915-367fb588fb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29FE05-A513-4326-96D0-93E08AD787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E391DE-AF31-454E-B24E-342CA303CDBB}">
  <ds:schemaRefs>
    <ds:schemaRef ds:uri="f973456e-9a19-4aa2-acc9-beb5dc74d5f2"/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6d594938-0905-41c2-9915-367fb588fb16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8F8EB87-C449-4A17-B6CB-F063E3C11EAA}">
  <ds:schemaRefs>
    <ds:schemaRef ds:uri="6d594938-0905-41c2-9915-367fb588fb16"/>
    <ds:schemaRef ds:uri="f973456e-9a19-4aa2-acc9-beb5dc74d5f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413</Words>
  <Application>Microsoft Office PowerPoint</Application>
  <PresentationFormat>Custom</PresentationFormat>
  <Paragraphs>90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</vt:lpstr>
      <vt:lpstr>Calibri</vt:lpstr>
      <vt:lpstr>Poppins Bold</vt:lpstr>
      <vt:lpstr>DM Serif Display</vt:lpstr>
      <vt:lpstr>Proxima Nova Bold</vt:lpstr>
      <vt:lpstr>Calibri Light</vt:lpstr>
      <vt:lpstr>Poppins Medium</vt:lpstr>
      <vt:lpstr>Proxima Nova</vt:lpstr>
      <vt:lpstr>Montserrat</vt:lpstr>
      <vt:lpstr>Montserrat SemiBold</vt:lpstr>
      <vt:lpstr>Aptos</vt:lpstr>
      <vt:lpstr>Office Theme</vt:lpstr>
      <vt:lpstr>1_Office Theme</vt:lpstr>
      <vt:lpstr>PowerPoint Presentation</vt:lpstr>
      <vt:lpstr>The Statistics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Creative Employee Training Presentation</dc:title>
  <dc:creator>Keeleigh O'Malley</dc:creator>
  <cp:lastModifiedBy>Suzanne Hall-Gibbins</cp:lastModifiedBy>
  <cp:revision>11</cp:revision>
  <cp:lastPrinted>2024-07-16T19:08:49Z</cp:lastPrinted>
  <dcterms:created xsi:type="dcterms:W3CDTF">2006-08-16T00:00:00Z</dcterms:created>
  <dcterms:modified xsi:type="dcterms:W3CDTF">2024-07-18T13:39:41Z</dcterms:modified>
  <dc:identifier>DAFy7zC7Eow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0x01010054579950C4A7BD4B81D3A419647C7854</vt:lpwstr>
  </property>
  <property fmtid="{D5CDD505-2E9C-101B-9397-08002B2CF9AE}" pid="3" name="MediaServiceImageTags">
    <vt:lpwstr/>
  </property>
</Properties>
</file>